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41"/>
  </p:notesMasterIdLst>
  <p:handoutMasterIdLst>
    <p:handoutMasterId r:id="rId42"/>
  </p:handoutMasterIdLst>
  <p:sldIdLst>
    <p:sldId id="316" r:id="rId2"/>
    <p:sldId id="342" r:id="rId3"/>
    <p:sldId id="257" r:id="rId4"/>
    <p:sldId id="312" r:id="rId5"/>
    <p:sldId id="299" r:id="rId6"/>
    <p:sldId id="317" r:id="rId7"/>
    <p:sldId id="309" r:id="rId8"/>
    <p:sldId id="328" r:id="rId9"/>
    <p:sldId id="352" r:id="rId10"/>
    <p:sldId id="353" r:id="rId11"/>
    <p:sldId id="361" r:id="rId12"/>
    <p:sldId id="354" r:id="rId13"/>
    <p:sldId id="362" r:id="rId14"/>
    <p:sldId id="347" r:id="rId15"/>
    <p:sldId id="360" r:id="rId16"/>
    <p:sldId id="356" r:id="rId17"/>
    <p:sldId id="357" r:id="rId18"/>
    <p:sldId id="358" r:id="rId19"/>
    <p:sldId id="355" r:id="rId20"/>
    <p:sldId id="315" r:id="rId21"/>
    <p:sldId id="302" r:id="rId22"/>
    <p:sldId id="260" r:id="rId23"/>
    <p:sldId id="266" r:id="rId24"/>
    <p:sldId id="319" r:id="rId25"/>
    <p:sldId id="329" r:id="rId26"/>
    <p:sldId id="265" r:id="rId27"/>
    <p:sldId id="259" r:id="rId28"/>
    <p:sldId id="263" r:id="rId29"/>
    <p:sldId id="268" r:id="rId30"/>
    <p:sldId id="327" r:id="rId31"/>
    <p:sldId id="288" r:id="rId32"/>
    <p:sldId id="348" r:id="rId33"/>
    <p:sldId id="359" r:id="rId34"/>
    <p:sldId id="349" r:id="rId35"/>
    <p:sldId id="350" r:id="rId36"/>
    <p:sldId id="351" r:id="rId37"/>
    <p:sldId id="341" r:id="rId38"/>
    <p:sldId id="325" r:id="rId39"/>
    <p:sldId id="343" r:id="rId4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803" autoAdjust="0"/>
  </p:normalViewPr>
  <p:slideViewPr>
    <p:cSldViewPr>
      <p:cViewPr varScale="1">
        <p:scale>
          <a:sx n="48" d="100"/>
          <a:sy n="48" d="100"/>
        </p:scale>
        <p:origin x="1286"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FDFF458-595D-4563-AD87-4DD60C9D77BD}" type="datetimeFigureOut">
              <a:rPr lang="it-IT"/>
              <a:pPr>
                <a:defRPr/>
              </a:pPr>
              <a:t>19/05/2016</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5487B7-2774-4418-8B6C-4CB6F83FAB1F}" type="slidenum">
              <a:rPr lang="it-IT"/>
              <a:pPr>
                <a:defRPr/>
              </a:pPr>
              <a:t>‹N›</a:t>
            </a:fld>
            <a:endParaRPr lang="it-IT"/>
          </a:p>
        </p:txBody>
      </p:sp>
    </p:spTree>
    <p:extLst>
      <p:ext uri="{BB962C8B-B14F-4D97-AF65-F5344CB8AC3E}">
        <p14:creationId xmlns:p14="http://schemas.microsoft.com/office/powerpoint/2010/main" val="74183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BC23F7E-D005-442C-83BC-4823CA2F68D0}" type="datetimeFigureOut">
              <a:rPr lang="it-IT"/>
              <a:pPr>
                <a:defRPr/>
              </a:pPr>
              <a:t>19/05/2016</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8332E84-9858-4292-85D7-63D70B4AE290}" type="slidenum">
              <a:rPr lang="it-IT"/>
              <a:pPr>
                <a:defRPr/>
              </a:pPr>
              <a:t>‹N›</a:t>
            </a:fld>
            <a:endParaRPr lang="it-IT"/>
          </a:p>
        </p:txBody>
      </p:sp>
    </p:spTree>
    <p:extLst>
      <p:ext uri="{BB962C8B-B14F-4D97-AF65-F5344CB8AC3E}">
        <p14:creationId xmlns:p14="http://schemas.microsoft.com/office/powerpoint/2010/main" val="143650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741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5A0EC-B65C-4E90-8594-6984D62CC089}" type="slidenum">
              <a:rPr lang="it-IT"/>
              <a:pPr fontAlgn="base">
                <a:spcBef>
                  <a:spcPct val="0"/>
                </a:spcBef>
                <a:spcAft>
                  <a:spcPct val="0"/>
                </a:spcAft>
                <a:defRPr/>
              </a:pPr>
              <a:t>1</a:t>
            </a:fld>
            <a:endParaRPr lang="it-IT"/>
          </a:p>
        </p:txBody>
      </p:sp>
    </p:spTree>
    <p:extLst>
      <p:ext uri="{BB962C8B-B14F-4D97-AF65-F5344CB8AC3E}">
        <p14:creationId xmlns:p14="http://schemas.microsoft.com/office/powerpoint/2010/main" val="217021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p:cNvSpPr/>
          <p:nvPr/>
        </p:nvSpPr>
        <p:spPr>
          <a:xfrm>
            <a:off x="447675" y="3086100"/>
            <a:ext cx="8240713"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36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smtClean="0">
                <a:solidFill>
                  <a:schemeClr val="accent1">
                    <a:lumMod val="75000"/>
                    <a:lumOff val="25000"/>
                  </a:schemeClr>
                </a:solidFill>
              </a:defRPr>
            </a:lvl1pPr>
          </a:lstStyle>
          <a:p>
            <a:pPr>
              <a:defRPr/>
            </a:pPr>
            <a:fld id="{C91CF0DE-204A-4B71-978E-957DBCB26571}" type="datetimeFigureOut">
              <a:rPr lang="en-US"/>
              <a:pPr>
                <a:defRPr/>
              </a:pPr>
              <a:t>5/19/2016</a:t>
            </a:fld>
            <a:endParaRPr lang="en-US" dirty="0"/>
          </a:p>
        </p:txBody>
      </p:sp>
      <p:sp>
        <p:nvSpPr>
          <p:cNvPr id="6" name="Footer Placeholder 4"/>
          <p:cNvSpPr>
            <a:spLocks noGrp="1"/>
          </p:cNvSpPr>
          <p:nvPr>
            <p:ph type="ftr" sz="quarter" idx="11"/>
          </p:nvPr>
        </p:nvSpPr>
        <p:spPr/>
        <p:txBody>
          <a:bodyPr/>
          <a:lstStyle>
            <a:lvl1pPr>
              <a:defRPr dirty="0">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F6D7676D-2ABD-4FF7-9EDA-31E2172BB16F}" type="slidenum">
              <a:rPr lang="en-US"/>
              <a:pP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96E83036-2EB0-4064-8359-97EEA4B5155B}" type="datetimeFigureOut">
              <a:rPr lang="en-US"/>
              <a:pPr>
                <a:defRPr/>
              </a:pPr>
              <a:t>5/19/2016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8B350-5A4C-4FEF-A291-BCFA0DDC2666}"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Rectangle 6"/>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smtClean="0">
                <a:solidFill>
                  <a:schemeClr val="accent1">
                    <a:lumMod val="75000"/>
                    <a:lumOff val="25000"/>
                  </a:schemeClr>
                </a:solidFill>
              </a:defRPr>
            </a:lvl1pPr>
          </a:lstStyle>
          <a:p>
            <a:pPr>
              <a:defRPr/>
            </a:pPr>
            <a:fld id="{EA19C389-7EF3-4C5B-A02C-B0618DD368D1}" type="datetimeFigureOut">
              <a:rPr lang="en-US"/>
              <a:pPr>
                <a:defRPr/>
              </a:pPr>
              <a:t>5/19/2016</a:t>
            </a:fld>
            <a:endParaRPr lang="en-US" dirty="0"/>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898DBDD9-8A84-4E02-85B7-CD050033C130}" type="slidenum">
              <a:rPr lang="en-US"/>
              <a:pPr>
                <a:defRPr/>
              </a:pPr>
              <a:t>‹N›</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2" name="Title 1"/>
          <p:cNvSpPr>
            <a:spLocks noGrp="1"/>
          </p:cNvSpPr>
          <p:nvPr>
            <p:ph type="title"/>
          </p:nvPr>
        </p:nvSpPr>
        <p:spPr/>
        <p:txBody>
          <a:bodyPr/>
          <a:lstStyle/>
          <a:p>
            <a:r>
              <a:rPr lang="it-IT" smtClean="0"/>
              <a:t>Fare clic per modificare lo stile del titolo</a:t>
            </a:r>
            <a:endParaRPr lang="en-US"/>
          </a:p>
        </p:txBody>
      </p:sp>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62D203BD-156C-476E-B25D-C566DEF98126}" type="datetimeFigureOut">
              <a:rPr lang="en-US"/>
              <a:pPr>
                <a:defRPr/>
              </a:pPr>
              <a:t>5/19/2016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720371-D6C1-4BE8-992A-FD22B22940F7}"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ctangle 7"/>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smtClean="0">
                <a:solidFill>
                  <a:schemeClr val="accent1">
                    <a:lumMod val="75000"/>
                    <a:lumOff val="25000"/>
                  </a:schemeClr>
                </a:solidFill>
              </a:defRPr>
            </a:lvl1pPr>
          </a:lstStyle>
          <a:p>
            <a:pPr>
              <a:defRPr/>
            </a:pPr>
            <a:fld id="{95DFB792-F743-4ECB-A80C-6D34F482D7A2}" type="datetimeFigureOut">
              <a:rPr lang="en-US"/>
              <a:pPr>
                <a:defRPr/>
              </a:pPr>
              <a:t>5/19/2016</a:t>
            </a:fld>
            <a:endParaRPr lang="en-US" dirty="0"/>
          </a:p>
        </p:txBody>
      </p:sp>
      <p:sp>
        <p:nvSpPr>
          <p:cNvPr id="6" name="Footer Placeholder 4"/>
          <p:cNvSpPr>
            <a:spLocks noGrp="1"/>
          </p:cNvSpPr>
          <p:nvPr>
            <p:ph type="ftr" sz="quarter" idx="11"/>
          </p:nvPr>
        </p:nvSpPr>
        <p:spPr/>
        <p:txBody>
          <a:bodyPr/>
          <a:lstStyle>
            <a:lvl1pPr>
              <a:defRPr dirty="0">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F38704FB-91AF-4461-B0B3-4219C5A2A31A}" type="slidenum">
              <a:rPr lang="en-US"/>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Rectangle 7"/>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4"/>
          <p:cNvSpPr>
            <a:spLocks noGrp="1"/>
          </p:cNvSpPr>
          <p:nvPr>
            <p:ph type="dt" sz="half" idx="10"/>
          </p:nvPr>
        </p:nvSpPr>
        <p:spPr/>
        <p:txBody>
          <a:bodyPr/>
          <a:lstStyle>
            <a:lvl1pPr>
              <a:defRPr/>
            </a:lvl1pPr>
          </a:lstStyle>
          <a:p>
            <a:pPr>
              <a:defRPr/>
            </a:pPr>
            <a:fld id="{1DE072A9-4514-4664-AEF8-D0205D9DAF52}" type="datetimeFigureOut">
              <a:rPr lang="en-US"/>
              <a:pPr>
                <a:defRPr/>
              </a:pPr>
              <a:t>5/19/2016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79CDF0E-0C93-4032-B903-C067C551E6B1}" type="slidenum">
              <a:rPr lang="en-US"/>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ctangle 9"/>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fld id="{7649D283-EC6B-482E-8EBD-CDAD85348414}" type="datetimeFigureOut">
              <a:rPr lang="en-US"/>
              <a:pPr>
                <a:defRPr/>
              </a:pPr>
              <a:t>5/19/2016</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ECA717E-208F-4739-BFE8-52DFDA56E9D5}"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Rectangle 5"/>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4" name="Date Placeholder 2"/>
          <p:cNvSpPr>
            <a:spLocks noGrp="1"/>
          </p:cNvSpPr>
          <p:nvPr>
            <p:ph type="dt" sz="half" idx="10"/>
          </p:nvPr>
        </p:nvSpPr>
        <p:spPr/>
        <p:txBody>
          <a:bodyPr/>
          <a:lstStyle>
            <a:lvl1pPr>
              <a:defRPr/>
            </a:lvl1pPr>
          </a:lstStyle>
          <a:p>
            <a:pPr>
              <a:defRPr/>
            </a:pPr>
            <a:fld id="{21F27C7E-6093-4522-9958-B0193FCCF28E}" type="datetimeFigureOut">
              <a:rPr lang="en-US"/>
              <a:pPr>
                <a:defRPr/>
              </a:pPr>
              <a:t>5/19/2016</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9153515-9D71-4CA0-B834-768BB9099A7D}"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7A3D7C-DFA7-425C-86A7-0B98DDF54800}" type="datetimeFigureOut">
              <a:rPr lang="en-US"/>
              <a:pPr>
                <a:defRPr/>
              </a:pPr>
              <a:t>5/19/2016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D62F8-1010-468E-B240-A58C771E7C63}"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ctangle 8"/>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smtClean="0">
                <a:solidFill>
                  <a:schemeClr val="accent1">
                    <a:lumMod val="75000"/>
                    <a:lumOff val="25000"/>
                  </a:schemeClr>
                </a:solidFill>
              </a:defRPr>
            </a:lvl1pPr>
          </a:lstStyle>
          <a:p>
            <a:pPr>
              <a:defRPr/>
            </a:pPr>
            <a:fld id="{397232F3-A8A2-40AB-865D-7F0701461146}" type="datetimeFigureOut">
              <a:rPr lang="en-US"/>
              <a:pPr>
                <a:defRPr/>
              </a:pPr>
              <a:t>5/19/2016</a:t>
            </a:fld>
            <a:endParaRPr lang="en-US" dirty="0"/>
          </a:p>
        </p:txBody>
      </p:sp>
      <p:sp>
        <p:nvSpPr>
          <p:cNvPr id="7" name="Footer Placeholder 5"/>
          <p:cNvSpPr>
            <a:spLocks noGrp="1"/>
          </p:cNvSpPr>
          <p:nvPr>
            <p:ph type="ftr" sz="quarter" idx="11"/>
          </p:nvPr>
        </p:nvSpPr>
        <p:spPr/>
        <p:txBody>
          <a:bodyPr/>
          <a:lstStyle>
            <a:lvl1pPr>
              <a:defRPr dirty="0">
                <a:solidFill>
                  <a:schemeClr val="accent1">
                    <a:lumMod val="75000"/>
                    <a:lumOff val="2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2F1C039B-B999-4BF7-A0B7-75744DFCE946}"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3E6ADA6B-638D-41C9-81F2-12031EAFB4E3}" type="datetimeFigureOut">
              <a:rPr lang="en-US"/>
              <a:pPr>
                <a:defRPr/>
              </a:pPr>
              <a:t>5/19/2016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6B8661-C85F-48BF-9D82-E7F4603F7696}" type="slidenum">
              <a:rPr lang="en-US"/>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a:defRPr sz="900" smtClean="0">
                <a:solidFill>
                  <a:schemeClr val="accent2"/>
                </a:solidFill>
              </a:defRPr>
            </a:lvl1pPr>
          </a:lstStyle>
          <a:p>
            <a:pPr>
              <a:defRPr/>
            </a:pPr>
            <a:fld id="{5540D932-8F93-4DA2-9512-7B19E99D73B3}" type="datetimeFigureOut">
              <a:rPr lang="en-US"/>
              <a:pPr>
                <a:defRPr/>
              </a:pPr>
              <a:t>5/19/2016</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a:defRPr sz="900" cap="all" dirty="0">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a:defRPr sz="900" smtClean="0">
                <a:solidFill>
                  <a:schemeClr val="accent2"/>
                </a:solidFill>
              </a:defRPr>
            </a:lvl1pPr>
          </a:lstStyle>
          <a:p>
            <a:pPr>
              <a:defRPr/>
            </a:pPr>
            <a:fld id="{47BAD885-FA0D-4E64-9467-2879082153C5}" type="slidenum">
              <a:rPr lang="en-US"/>
              <a:pPr>
                <a:defRPr/>
              </a:pPr>
              <a:t>‹N›</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56" r:id="rId7"/>
    <p:sldLayoutId id="2147483863" r:id="rId8"/>
    <p:sldLayoutId id="2147483855" r:id="rId9"/>
    <p:sldLayoutId id="2147483864" r:id="rId10"/>
    <p:sldLayoutId id="2147483865" r:id="rId11"/>
    <p:sldLayoutId id="2147483866" r:id="rId12"/>
    <p:sldLayoutId id="2147483867" r:id="rId13"/>
  </p:sldLayoutIdLst>
  <p:hf sldNum="0" hdr="0" ftr="0" dt="0"/>
  <p:txStyles>
    <p:titleStyle>
      <a:lvl1pPr algn="l" defTabSz="457200" rtl="0" fontAlgn="base">
        <a:spcBef>
          <a:spcPct val="0"/>
        </a:spcBef>
        <a:spcAft>
          <a:spcPct val="0"/>
        </a:spcAft>
        <a:defRPr sz="2800" kern="1200" cap="all">
          <a:solidFill>
            <a:schemeClr val="bg1"/>
          </a:solidFill>
          <a:latin typeface="+mj-lt"/>
          <a:ea typeface="+mj-ea"/>
          <a:cs typeface="+mj-cs"/>
        </a:defRPr>
      </a:lvl1pPr>
      <a:lvl2pPr algn="l" defTabSz="457200" rtl="0" fontAlgn="base">
        <a:spcBef>
          <a:spcPct val="0"/>
        </a:spcBef>
        <a:spcAft>
          <a:spcPct val="0"/>
        </a:spcAft>
        <a:defRPr sz="2800">
          <a:solidFill>
            <a:schemeClr val="bg1"/>
          </a:solidFill>
          <a:latin typeface="Gill Sans MT" pitchFamily="34" charset="0"/>
        </a:defRPr>
      </a:lvl2pPr>
      <a:lvl3pPr algn="l" defTabSz="457200" rtl="0" fontAlgn="base">
        <a:spcBef>
          <a:spcPct val="0"/>
        </a:spcBef>
        <a:spcAft>
          <a:spcPct val="0"/>
        </a:spcAft>
        <a:defRPr sz="2800">
          <a:solidFill>
            <a:schemeClr val="bg1"/>
          </a:solidFill>
          <a:latin typeface="Gill Sans MT" pitchFamily="34" charset="0"/>
        </a:defRPr>
      </a:lvl3pPr>
      <a:lvl4pPr algn="l" defTabSz="457200" rtl="0" fontAlgn="base">
        <a:spcBef>
          <a:spcPct val="0"/>
        </a:spcBef>
        <a:spcAft>
          <a:spcPct val="0"/>
        </a:spcAft>
        <a:defRPr sz="2800">
          <a:solidFill>
            <a:schemeClr val="bg1"/>
          </a:solidFill>
          <a:latin typeface="Gill Sans MT" pitchFamily="34" charset="0"/>
        </a:defRPr>
      </a:lvl4pPr>
      <a:lvl5pPr algn="l" defTabSz="457200" rtl="0" fontAlgn="base">
        <a:spcBef>
          <a:spcPct val="0"/>
        </a:spcBef>
        <a:spcAft>
          <a:spcPct val="0"/>
        </a:spcAft>
        <a:defRPr sz="2800">
          <a:solidFill>
            <a:schemeClr val="bg1"/>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fontAlgn="base">
        <a:spcBef>
          <a:spcPct val="20000"/>
        </a:spcBef>
        <a:spcAft>
          <a:spcPts val="600"/>
        </a:spcAft>
        <a:buClr>
          <a:schemeClr val="accent2"/>
        </a:buClr>
        <a:buSzPct val="92000"/>
        <a:buFont typeface="Wingdings 2" pitchFamily="18" charset="2"/>
        <a:buChar char=""/>
        <a:defRPr kern="1200">
          <a:solidFill>
            <a:schemeClr val="tx2"/>
          </a:solidFill>
          <a:latin typeface="+mn-lt"/>
          <a:ea typeface="+mn-ea"/>
          <a:cs typeface="+mn-cs"/>
        </a:defRPr>
      </a:lvl1pPr>
      <a:lvl2pPr marL="628650" indent="-304800" algn="l" defTabSz="457200" rtl="0" fontAlgn="base">
        <a:spcBef>
          <a:spcPct val="20000"/>
        </a:spcBef>
        <a:spcAft>
          <a:spcPts val="600"/>
        </a:spcAft>
        <a:buClr>
          <a:schemeClr val="accent2"/>
        </a:buClr>
        <a:buSzPct val="92000"/>
        <a:buFont typeface="Wingdings 2" pitchFamily="18" charset="2"/>
        <a:buChar char=""/>
        <a:defRPr sz="1600" kern="1200">
          <a:solidFill>
            <a:schemeClr val="tx2"/>
          </a:solidFill>
          <a:latin typeface="+mn-lt"/>
          <a:ea typeface="+mn-ea"/>
          <a:cs typeface="+mn-cs"/>
        </a:defRPr>
      </a:lvl2pPr>
      <a:lvl3pPr marL="898525" indent="-269875" algn="l" defTabSz="457200" rtl="0" fontAlgn="base">
        <a:spcBef>
          <a:spcPct val="20000"/>
        </a:spcBef>
        <a:spcAft>
          <a:spcPts val="600"/>
        </a:spcAft>
        <a:buClr>
          <a:schemeClr val="accent2"/>
        </a:buClr>
        <a:buSzPct val="92000"/>
        <a:buFont typeface="Wingdings 2" pitchFamily="18" charset="2"/>
        <a:buChar char=""/>
        <a:defRPr sz="1400" kern="1200">
          <a:solidFill>
            <a:schemeClr val="tx2"/>
          </a:solidFill>
          <a:latin typeface="+mn-lt"/>
          <a:ea typeface="+mn-ea"/>
          <a:cs typeface="+mn-cs"/>
        </a:defRPr>
      </a:lvl3pPr>
      <a:lvl4pPr marL="1241425" indent="-233363" algn="l" defTabSz="457200" rtl="0" fontAlgn="base">
        <a:spcBef>
          <a:spcPct val="20000"/>
        </a:spcBef>
        <a:spcAft>
          <a:spcPts val="600"/>
        </a:spcAft>
        <a:buClr>
          <a:schemeClr val="accent2"/>
        </a:buClr>
        <a:buSzPct val="92000"/>
        <a:buFont typeface="Wingdings 2" pitchFamily="18" charset="2"/>
        <a:buChar char=""/>
        <a:defRPr sz="1200" kern="1200">
          <a:solidFill>
            <a:schemeClr val="tx2"/>
          </a:solidFill>
          <a:latin typeface="+mn-lt"/>
          <a:ea typeface="+mn-ea"/>
          <a:cs typeface="+mn-cs"/>
        </a:defRPr>
      </a:lvl4pPr>
      <a:lvl5pPr marL="1601788" indent="-233363" algn="l" defTabSz="457200" rtl="0" fontAlgn="base">
        <a:spcBef>
          <a:spcPct val="20000"/>
        </a:spcBef>
        <a:spcAft>
          <a:spcPts val="600"/>
        </a:spcAft>
        <a:buClr>
          <a:schemeClr val="accent2"/>
        </a:buClr>
        <a:buSzPct val="92000"/>
        <a:buFont typeface="Wingdings 2"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hyperlink" Target="http://www.aidtorino.org/" TargetMode="External"/><Relationship Id="rId2" Type="http://schemas.openxmlformats.org/officeDocument/2006/relationships/hyperlink" Target="https://www.google.it/maps/place/Via+Borgone,+14,+10139+Torino/@45.07388,7.6343051,17z/data=!4m17!1m14!4m13!1m5!1m1!1s0x47886cf23f83898b:0xacb590edf60f235e!2m2!1d7.6366118!2d45.0738762!1m6!1m2!1s0x47886cf23f83898b:0xacb590edf60f235e!2sVia+Borgone,+14,+10139+Torino!2m2!1d7.6366118!2d45.0738763!3m1!1s0x47886cf23f83898b:0xacb590edf60f235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288" y="4876800"/>
            <a:ext cx="8137525" cy="1504950"/>
          </a:xfrm>
        </p:spPr>
        <p:txBody>
          <a:bodyPr>
            <a:normAutofit fontScale="90000"/>
          </a:bodyPr>
          <a:lstStyle/>
          <a:p>
            <a:pPr algn="ctr" fontAlgn="auto">
              <a:spcAft>
                <a:spcPts val="0"/>
              </a:spcAft>
              <a:defRPr/>
            </a:pPr>
            <a:r>
              <a:rPr lang="it-IT" dirty="0" smtClean="0">
                <a:solidFill>
                  <a:schemeClr val="bg1"/>
                </a:solidFill>
                <a:latin typeface="Candara" pitchFamily="34" charset="0"/>
                <a:ea typeface="Batang" panose="02030600000101010101" pitchFamily="18" charset="-127"/>
                <a:cs typeface="Times New Roman" pitchFamily="18" charset="0"/>
              </a:rPr>
              <a:t/>
            </a:r>
            <a:br>
              <a:rPr lang="it-IT" dirty="0" smtClean="0">
                <a:solidFill>
                  <a:schemeClr val="bg1"/>
                </a:solidFill>
                <a:latin typeface="Candara" pitchFamily="34" charset="0"/>
                <a:ea typeface="Batang" panose="02030600000101010101" pitchFamily="18" charset="-127"/>
                <a:cs typeface="Times New Roman" pitchFamily="18" charset="0"/>
              </a:rPr>
            </a:br>
            <a:r>
              <a:rPr dirty="0" smtClean="0">
                <a:solidFill>
                  <a:schemeClr val="bg1"/>
                </a:solidFill>
                <a:latin typeface="Candara" pitchFamily="34" charset="0"/>
                <a:ea typeface="Batang" panose="02030600000101010101" pitchFamily="18" charset="-127"/>
                <a:cs typeface="Times New Roman" pitchFamily="18" charset="0"/>
              </a:rPr>
              <a:t>DSA </a:t>
            </a:r>
            <a:r>
              <a:rPr dirty="0">
                <a:solidFill>
                  <a:schemeClr val="bg1"/>
                </a:solidFill>
                <a:latin typeface="Candara" pitchFamily="34" charset="0"/>
                <a:ea typeface="Batang" panose="02030600000101010101" pitchFamily="18" charset="-127"/>
                <a:cs typeface="Times New Roman" pitchFamily="18" charset="0"/>
              </a:rPr>
              <a:t>(</a:t>
            </a:r>
            <a:r>
              <a:rPr dirty="0" err="1">
                <a:solidFill>
                  <a:schemeClr val="bg1"/>
                </a:solidFill>
                <a:latin typeface="Candara" pitchFamily="34" charset="0"/>
                <a:ea typeface="Batang" panose="02030600000101010101" pitchFamily="18" charset="-127"/>
                <a:cs typeface="Times New Roman" pitchFamily="18" charset="0"/>
              </a:rPr>
              <a:t>Disturbi</a:t>
            </a:r>
            <a:r>
              <a:rPr dirty="0">
                <a:solidFill>
                  <a:schemeClr val="bg1"/>
                </a:solidFill>
                <a:latin typeface="Candara" pitchFamily="34" charset="0"/>
                <a:ea typeface="Batang" panose="02030600000101010101" pitchFamily="18" charset="-127"/>
                <a:cs typeface="Times New Roman" pitchFamily="18" charset="0"/>
              </a:rPr>
              <a:t> </a:t>
            </a:r>
            <a:r>
              <a:rPr dirty="0" err="1" smtClean="0">
                <a:solidFill>
                  <a:schemeClr val="bg1"/>
                </a:solidFill>
                <a:latin typeface="Candara" pitchFamily="34" charset="0"/>
                <a:ea typeface="Batang" panose="02030600000101010101" pitchFamily="18" charset="-127"/>
                <a:cs typeface="Times New Roman" pitchFamily="18" charset="0"/>
              </a:rPr>
              <a:t>Specifici</a:t>
            </a:r>
            <a:r>
              <a:rPr lang="it-IT" dirty="0" smtClean="0">
                <a:solidFill>
                  <a:schemeClr val="bg1"/>
                </a:solidFill>
                <a:latin typeface="Candara" pitchFamily="34" charset="0"/>
                <a:ea typeface="Batang" panose="02030600000101010101" pitchFamily="18" charset="-127"/>
                <a:cs typeface="Times New Roman" pitchFamily="18" charset="0"/>
              </a:rPr>
              <a:t> d</a:t>
            </a:r>
            <a:r>
              <a:rPr dirty="0" err="1" smtClean="0">
                <a:solidFill>
                  <a:schemeClr val="bg1"/>
                </a:solidFill>
                <a:latin typeface="Candara" pitchFamily="34" charset="0"/>
                <a:ea typeface="Batang" panose="02030600000101010101" pitchFamily="18" charset="-127"/>
                <a:cs typeface="Times New Roman" pitchFamily="18" charset="0"/>
              </a:rPr>
              <a:t>ell’Apprendimento</a:t>
            </a:r>
            <a:r>
              <a:rPr dirty="0" smtClean="0">
                <a:solidFill>
                  <a:schemeClr val="bg1"/>
                </a:solidFill>
                <a:latin typeface="Candara" pitchFamily="34" charset="0"/>
                <a:ea typeface="Batang" panose="02030600000101010101" pitchFamily="18" charset="-127"/>
                <a:cs typeface="Times New Roman" pitchFamily="18" charset="0"/>
              </a:rPr>
              <a:t>):</a:t>
            </a:r>
            <a:r>
              <a:rPr lang="it-IT" dirty="0" smtClean="0">
                <a:solidFill>
                  <a:schemeClr val="bg1"/>
                </a:solidFill>
                <a:latin typeface="Candara" pitchFamily="34" charset="0"/>
                <a:ea typeface="Batang" panose="02030600000101010101" pitchFamily="18" charset="-127"/>
                <a:cs typeface="Times New Roman" pitchFamily="18" charset="0"/>
              </a:rPr>
              <a:t/>
            </a:r>
            <a:br>
              <a:rPr lang="it-IT" dirty="0" smtClean="0">
                <a:solidFill>
                  <a:schemeClr val="bg1"/>
                </a:solidFill>
                <a:latin typeface="Candara" pitchFamily="34" charset="0"/>
                <a:ea typeface="Batang" panose="02030600000101010101" pitchFamily="18" charset="-127"/>
                <a:cs typeface="Times New Roman" pitchFamily="18" charset="0"/>
              </a:rPr>
            </a:br>
            <a:r>
              <a:rPr dirty="0" err="1" smtClean="0">
                <a:solidFill>
                  <a:schemeClr val="bg1"/>
                </a:solidFill>
                <a:latin typeface="Candara" pitchFamily="34" charset="0"/>
                <a:ea typeface="Batang" panose="02030600000101010101" pitchFamily="18" charset="-127"/>
                <a:cs typeface="Times New Roman" pitchFamily="18" charset="0"/>
              </a:rPr>
              <a:t>il</a:t>
            </a:r>
            <a:r>
              <a:rPr dirty="0" smtClean="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percorso</a:t>
            </a:r>
            <a:r>
              <a:rPr dirty="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multidisciplinare</a:t>
            </a:r>
            <a:r>
              <a:rPr dirty="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dai</a:t>
            </a:r>
            <a:r>
              <a:rPr dirty="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modelli</a:t>
            </a:r>
            <a:r>
              <a:rPr dirty="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neuropsicologici</a:t>
            </a:r>
            <a:r>
              <a:rPr dirty="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alla</a:t>
            </a:r>
            <a:r>
              <a:rPr dirty="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normativa</a:t>
            </a:r>
            <a:r>
              <a:rPr dirty="0">
                <a:solidFill>
                  <a:schemeClr val="bg1"/>
                </a:solidFill>
                <a:latin typeface="Candara" pitchFamily="34" charset="0"/>
                <a:ea typeface="Batang" panose="02030600000101010101" pitchFamily="18" charset="-127"/>
                <a:cs typeface="Times New Roman" pitchFamily="18" charset="0"/>
              </a:rPr>
              <a:t> </a:t>
            </a:r>
            <a:r>
              <a:rPr dirty="0" err="1">
                <a:solidFill>
                  <a:schemeClr val="bg1"/>
                </a:solidFill>
                <a:latin typeface="Candara" pitchFamily="34" charset="0"/>
                <a:ea typeface="Batang" panose="02030600000101010101" pitchFamily="18" charset="-127"/>
                <a:cs typeface="Times New Roman" pitchFamily="18" charset="0"/>
              </a:rPr>
              <a:t>vigente</a:t>
            </a:r>
            <a:r>
              <a:rPr dirty="0">
                <a:solidFill>
                  <a:schemeClr val="bg1"/>
                </a:solidFill>
                <a:latin typeface="Candara" pitchFamily="34" charset="0"/>
                <a:ea typeface="Batang" panose="02030600000101010101" pitchFamily="18" charset="-127"/>
                <a:cs typeface="Times New Roman" pitchFamily="18" charset="0"/>
              </a:rPr>
              <a:t/>
            </a:r>
            <a:br>
              <a:rPr dirty="0">
                <a:solidFill>
                  <a:schemeClr val="bg1"/>
                </a:solidFill>
                <a:latin typeface="Candara" pitchFamily="34" charset="0"/>
                <a:ea typeface="Batang" panose="02030600000101010101" pitchFamily="18" charset="-127"/>
                <a:cs typeface="Times New Roman" pitchFamily="18" charset="0"/>
              </a:rPr>
            </a:br>
            <a:endParaRPr lang="it-IT" dirty="0">
              <a:solidFill>
                <a:schemeClr val="bg1"/>
              </a:solidFill>
              <a:latin typeface="Candara" pitchFamily="34" charset="0"/>
            </a:endParaRPr>
          </a:p>
        </p:txBody>
      </p:sp>
      <p:sp>
        <p:nvSpPr>
          <p:cNvPr id="4" name="Subtitle 2"/>
          <p:cNvSpPr>
            <a:spLocks noGrp="1"/>
          </p:cNvSpPr>
          <p:nvPr>
            <p:ph type="subTitle" idx="1"/>
          </p:nvPr>
        </p:nvSpPr>
        <p:spPr>
          <a:xfrm>
            <a:off x="395288" y="693738"/>
            <a:ext cx="8280400" cy="1252537"/>
          </a:xfr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oAutofit/>
          </a:bodyPr>
          <a:lstStyle/>
          <a:p>
            <a:pPr algn="ctr" fontAlgn="auto">
              <a:spcAft>
                <a:spcPts val="0"/>
              </a:spcAft>
              <a:buFont typeface="Arial" pitchFamily="34" charset="0"/>
              <a:buNone/>
              <a:defRPr/>
            </a:pPr>
            <a:r>
              <a:rPr lang="en-US" sz="2800" dirty="0" smtClean="0">
                <a:latin typeface="Candara" pitchFamily="34" charset="0"/>
                <a:cs typeface="Times New Roman" pitchFamily="18" charset="0"/>
              </a:rPr>
              <a:t>19 </a:t>
            </a:r>
            <a:r>
              <a:rPr lang="en-US" sz="2800" dirty="0" err="1" smtClean="0">
                <a:latin typeface="Candara" pitchFamily="34" charset="0"/>
                <a:cs typeface="Times New Roman" pitchFamily="18" charset="0"/>
              </a:rPr>
              <a:t>maggio</a:t>
            </a:r>
            <a:r>
              <a:rPr lang="en-US" sz="2800" dirty="0" smtClean="0">
                <a:latin typeface="Candara" pitchFamily="34" charset="0"/>
                <a:cs typeface="Times New Roman" pitchFamily="18" charset="0"/>
              </a:rPr>
              <a:t> 2016 </a:t>
            </a:r>
          </a:p>
          <a:p>
            <a:pPr algn="ctr" fontAlgn="auto">
              <a:spcAft>
                <a:spcPts val="0"/>
              </a:spcAft>
              <a:buFont typeface="Arial" pitchFamily="34" charset="0"/>
              <a:buNone/>
              <a:defRPr/>
            </a:pPr>
            <a:r>
              <a:rPr lang="en-US" sz="2800" dirty="0" err="1" smtClean="0">
                <a:latin typeface="Candara" pitchFamily="34" charset="0"/>
                <a:cs typeface="Times New Roman" pitchFamily="18" charset="0"/>
              </a:rPr>
              <a:t>Biblioteca</a:t>
            </a:r>
            <a:r>
              <a:rPr lang="en-US" sz="2800" dirty="0" smtClean="0">
                <a:latin typeface="Candara" pitchFamily="34" charset="0"/>
                <a:cs typeface="Times New Roman" pitchFamily="18" charset="0"/>
              </a:rPr>
              <a:t> </a:t>
            </a:r>
            <a:r>
              <a:rPr lang="en-US" sz="2800" dirty="0" err="1" smtClean="0">
                <a:latin typeface="Candara" pitchFamily="34" charset="0"/>
                <a:cs typeface="Times New Roman" pitchFamily="18" charset="0"/>
              </a:rPr>
              <a:t>Comunale</a:t>
            </a:r>
            <a:r>
              <a:rPr lang="en-US" sz="2800" dirty="0" smtClean="0">
                <a:latin typeface="Candara" pitchFamily="34" charset="0"/>
                <a:cs typeface="Times New Roman" pitchFamily="18" charset="0"/>
              </a:rPr>
              <a:t> DI </a:t>
            </a:r>
            <a:r>
              <a:rPr lang="en-US" sz="2800" dirty="0" err="1" smtClean="0">
                <a:latin typeface="Candara" pitchFamily="34" charset="0"/>
                <a:cs typeface="Times New Roman" pitchFamily="18" charset="0"/>
              </a:rPr>
              <a:t>Pianezza</a:t>
            </a:r>
            <a:endParaRPr lang="en-US" sz="3200" b="1" i="1" dirty="0" smtClean="0">
              <a:latin typeface="Candara" pitchFamily="34" charset="0"/>
              <a:cs typeface="Times New Roman" pitchFamily="18" charset="0"/>
            </a:endParaRPr>
          </a:p>
        </p:txBody>
      </p:sp>
      <p:pic>
        <p:nvPicPr>
          <p:cNvPr id="17411" name="Picture 2" descr="studioValori_Logo-colori"/>
          <p:cNvPicPr>
            <a:picLocks noChangeAspect="1" noChangeArrowheads="1"/>
          </p:cNvPicPr>
          <p:nvPr/>
        </p:nvPicPr>
        <p:blipFill>
          <a:blip r:embed="rId3"/>
          <a:srcRect/>
          <a:stretch>
            <a:fillRect/>
          </a:stretch>
        </p:blipFill>
        <p:spPr bwMode="auto">
          <a:xfrm>
            <a:off x="7092950" y="6092825"/>
            <a:ext cx="1825625" cy="576263"/>
          </a:xfrm>
          <a:prstGeom prst="rect">
            <a:avLst/>
          </a:prstGeom>
          <a:noFill/>
          <a:ln w="9525">
            <a:noFill/>
            <a:miter lim="800000"/>
            <a:headEnd/>
            <a:tailEnd/>
          </a:ln>
        </p:spPr>
      </p:pic>
      <p:sp>
        <p:nvSpPr>
          <p:cNvPr id="3" name="Rettangolo 2"/>
          <p:cNvSpPr/>
          <p:nvPr/>
        </p:nvSpPr>
        <p:spPr>
          <a:xfrm>
            <a:off x="1517650" y="1946275"/>
            <a:ext cx="5892800" cy="1016000"/>
          </a:xfrm>
          <a:prstGeom prst="rect">
            <a:avLst/>
          </a:prstGeom>
        </p:spPr>
        <p:txBody>
          <a:bodyPr wrap="none">
            <a:spAutoFit/>
          </a:bodyPr>
          <a:lstStyle/>
          <a:p>
            <a:pPr>
              <a:defRPr/>
            </a:pPr>
            <a:r>
              <a:rPr lang="it-IT" sz="6000" dirty="0">
                <a:solidFill>
                  <a:srgbClr val="002060"/>
                </a:solidFill>
                <a:effectLst>
                  <a:outerShdw blurRad="38100" dist="38100" dir="2700000" algn="tl">
                    <a:srgbClr val="000000">
                      <a:alpha val="43137"/>
                    </a:srgbClr>
                  </a:outerShdw>
                </a:effectLst>
                <a:latin typeface="Candara" pitchFamily="34" charset="0"/>
                <a:ea typeface="Batang" panose="02030600000101010101" pitchFamily="18" charset="-127"/>
                <a:cs typeface="Times New Roman" pitchFamily="18" charset="0"/>
              </a:rPr>
              <a:t>“</a:t>
            </a:r>
            <a:r>
              <a:rPr lang="it-IT" sz="4800" dirty="0">
                <a:solidFill>
                  <a:srgbClr val="002060"/>
                </a:solidFill>
                <a:effectLst>
                  <a:outerShdw blurRad="38100" dist="38100" dir="2700000" algn="tl">
                    <a:srgbClr val="000000">
                      <a:alpha val="43137"/>
                    </a:srgbClr>
                  </a:outerShdw>
                </a:effectLst>
                <a:latin typeface="Candara" pitchFamily="34" charset="0"/>
                <a:ea typeface="Batang" panose="02030600000101010101" pitchFamily="18" charset="-127"/>
                <a:cs typeface="Times New Roman" pitchFamily="18" charset="0"/>
              </a:rPr>
              <a:t>Leggiamoci chiaro!” </a:t>
            </a:r>
            <a:endParaRPr lang="it-IT" sz="4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1025" y="476250"/>
            <a:ext cx="7989888" cy="1084263"/>
          </a:xfrm>
        </p:spPr>
        <p:txBody>
          <a:bodyPr/>
          <a:lstStyle/>
          <a:p>
            <a:pPr algn="ctr" fontAlgn="auto">
              <a:spcAft>
                <a:spcPts val="0"/>
              </a:spcAft>
              <a:defRPr/>
            </a:pPr>
            <a:r>
              <a:rPr lang="it-IT" sz="4000" dirty="0"/>
              <a:t>Disortografia</a:t>
            </a:r>
          </a:p>
        </p:txBody>
      </p:sp>
      <p:sp>
        <p:nvSpPr>
          <p:cNvPr id="3" name="Segnaposto contenuto 2"/>
          <p:cNvSpPr>
            <a:spLocks noGrp="1"/>
          </p:cNvSpPr>
          <p:nvPr>
            <p:ph idx="1"/>
          </p:nvPr>
        </p:nvSpPr>
        <p:spPr>
          <a:xfrm>
            <a:off x="384175" y="2060575"/>
            <a:ext cx="8383588" cy="4630738"/>
          </a:xfrm>
        </p:spPr>
        <p:txBody>
          <a:bodyPr rtlCol="0">
            <a:normAutofit fontScale="92500"/>
          </a:bodyPr>
          <a:lstStyle/>
          <a:p>
            <a:pPr marL="0" indent="0" fontAlgn="auto">
              <a:buFont typeface="Wingdings 2" pitchFamily="18" charset="2"/>
              <a:buNone/>
              <a:defRPr/>
            </a:pPr>
            <a:r>
              <a:rPr lang="it-IT" sz="2400" dirty="0"/>
              <a:t>Si manifesta con difficoltà nella transcodifica fonema-grafema a fronte di un’esposizione agli apprendimenti adeguata ed un Q.I. nella norma.</a:t>
            </a:r>
          </a:p>
          <a:p>
            <a:pPr marL="0" indent="0" fontAlgn="auto">
              <a:buFont typeface="Wingdings 2" pitchFamily="18" charset="2"/>
              <a:buNone/>
              <a:defRPr/>
            </a:pPr>
            <a:r>
              <a:rPr lang="it-IT" dirty="0"/>
              <a:t>Gli errori tipici possono essere:</a:t>
            </a:r>
          </a:p>
          <a:p>
            <a:pPr marL="306000" indent="-306000" fontAlgn="auto">
              <a:defRPr/>
            </a:pPr>
            <a:r>
              <a:rPr lang="it-IT" b="1" dirty="0"/>
              <a:t>Fonologici:</a:t>
            </a:r>
          </a:p>
          <a:p>
            <a:pPr marL="630000" lvl="1" indent="-306000" fontAlgn="auto">
              <a:buFont typeface="Wingdings" panose="05000000000000000000" pitchFamily="2" charset="2"/>
              <a:buChar char="§"/>
              <a:defRPr/>
            </a:pPr>
            <a:r>
              <a:rPr lang="it-IT" sz="1400" dirty="0"/>
              <a:t>Scambio </a:t>
            </a:r>
          </a:p>
          <a:p>
            <a:pPr marL="630000" lvl="1" indent="-306000" fontAlgn="auto">
              <a:buFont typeface="Wingdings" panose="05000000000000000000" pitchFamily="2" charset="2"/>
              <a:buChar char="§"/>
              <a:defRPr/>
            </a:pPr>
            <a:r>
              <a:rPr lang="it-IT" sz="1400" dirty="0"/>
              <a:t>Omissioni/ aggiunta</a:t>
            </a:r>
          </a:p>
          <a:p>
            <a:pPr marL="630000" lvl="1" indent="-306000" fontAlgn="auto">
              <a:buFont typeface="Wingdings" panose="05000000000000000000" pitchFamily="2" charset="2"/>
              <a:buChar char="§"/>
              <a:defRPr/>
            </a:pPr>
            <a:r>
              <a:rPr lang="it-IT" sz="1400" dirty="0"/>
              <a:t>Inversioni</a:t>
            </a:r>
          </a:p>
          <a:p>
            <a:pPr marL="306000" indent="-306000" fontAlgn="auto">
              <a:defRPr/>
            </a:pPr>
            <a:r>
              <a:rPr lang="it-IT" b="1" dirty="0"/>
              <a:t>Non fonologici</a:t>
            </a:r>
          </a:p>
          <a:p>
            <a:pPr marL="630000" lvl="1" indent="-306000" fontAlgn="auto">
              <a:buFont typeface="Wingdings" panose="05000000000000000000" pitchFamily="2" charset="2"/>
              <a:buChar char="§"/>
              <a:defRPr/>
            </a:pPr>
            <a:r>
              <a:rPr lang="it-IT" sz="1400" dirty="0"/>
              <a:t>Separazioni/fusioni illegali</a:t>
            </a:r>
          </a:p>
          <a:p>
            <a:pPr marL="630000" lvl="1" indent="-306000" fontAlgn="auto">
              <a:buFont typeface="Wingdings" panose="05000000000000000000" pitchFamily="2" charset="2"/>
              <a:buChar char="§"/>
              <a:defRPr/>
            </a:pPr>
            <a:r>
              <a:rPr lang="it-IT" sz="1400" dirty="0"/>
              <a:t>Scambio di grafema omofono</a:t>
            </a:r>
          </a:p>
          <a:p>
            <a:pPr marL="306000" indent="-306000" fontAlgn="auto">
              <a:defRPr/>
            </a:pPr>
            <a:r>
              <a:rPr lang="it-IT" b="1" dirty="0"/>
              <a:t>Altri</a:t>
            </a:r>
          </a:p>
          <a:p>
            <a:pPr marL="630000" lvl="1" indent="-306000" fontAlgn="auto">
              <a:buFont typeface="Wingdings" panose="05000000000000000000" pitchFamily="2" charset="2"/>
              <a:buChar char="§"/>
              <a:defRPr/>
            </a:pPr>
            <a:r>
              <a:rPr lang="it-IT" sz="1400" dirty="0"/>
              <a:t>Accento</a:t>
            </a:r>
          </a:p>
          <a:p>
            <a:pPr marL="630000" lvl="1" indent="-306000" fontAlgn="auto">
              <a:buFont typeface="Wingdings" panose="05000000000000000000" pitchFamily="2" charset="2"/>
              <a:buChar char="§"/>
              <a:defRPr/>
            </a:pPr>
            <a:r>
              <a:rPr lang="it-IT" sz="1400" dirty="0" smtClean="0"/>
              <a:t>Doppie</a:t>
            </a:r>
            <a:endParaRPr lang="it-IT"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ChangeAspect="1"/>
          </p:cNvPicPr>
          <p:nvPr/>
        </p:nvPicPr>
        <p:blipFill rotWithShape="1">
          <a:blip r:embed="rId2" cstate="print">
            <a:extLst>
              <a:ext uri="{28A0092B-C50C-407E-A947-70E740481C1C}">
                <a14:useLocalDpi xmlns:a14="http://schemas.microsoft.com/office/drawing/2010/main" val="0"/>
              </a:ext>
            </a:extLst>
          </a:blip>
          <a:srcRect l="2094" r="18570" b="24601"/>
          <a:stretch/>
        </p:blipFill>
        <p:spPr>
          <a:xfrm>
            <a:off x="611560" y="908720"/>
            <a:ext cx="7851570" cy="5359344"/>
          </a:xfrm>
          <a:prstGeom prst="rect">
            <a:avLst/>
          </a:prstGeom>
        </p:spPr>
      </p:pic>
    </p:spTree>
    <p:extLst>
      <p:ext uri="{BB962C8B-B14F-4D97-AF65-F5344CB8AC3E}">
        <p14:creationId xmlns:p14="http://schemas.microsoft.com/office/powerpoint/2010/main" val="104116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1025" y="549275"/>
            <a:ext cx="7989888" cy="1082675"/>
          </a:xfrm>
        </p:spPr>
        <p:txBody>
          <a:bodyPr/>
          <a:lstStyle/>
          <a:p>
            <a:pPr algn="ctr" fontAlgn="auto">
              <a:spcAft>
                <a:spcPts val="0"/>
              </a:spcAft>
              <a:defRPr/>
            </a:pPr>
            <a:r>
              <a:rPr lang="it-IT" sz="4400" dirty="0" err="1"/>
              <a:t>Discalculia</a:t>
            </a:r>
            <a:r>
              <a:rPr lang="it-IT" dirty="0"/>
              <a:t> </a:t>
            </a:r>
          </a:p>
        </p:txBody>
      </p:sp>
      <p:sp>
        <p:nvSpPr>
          <p:cNvPr id="29698" name="Segnaposto contenuto 2"/>
          <p:cNvSpPr>
            <a:spLocks noGrp="1"/>
          </p:cNvSpPr>
          <p:nvPr>
            <p:ph idx="1"/>
          </p:nvPr>
        </p:nvSpPr>
        <p:spPr>
          <a:xfrm>
            <a:off x="581025" y="2227263"/>
            <a:ext cx="7989888" cy="3632200"/>
          </a:xfrm>
        </p:spPr>
        <p:txBody>
          <a:bodyPr/>
          <a:lstStyle/>
          <a:p>
            <a:pPr marL="0" indent="0" algn="just">
              <a:buFont typeface="Wingdings 2" pitchFamily="18" charset="2"/>
              <a:buNone/>
            </a:pPr>
            <a:r>
              <a:rPr lang="it-IT" sz="2800" smtClean="0"/>
              <a:t>Si manifesta con difficoltà negli automatismi del calcolo e dell’elaborazione di numeri.</a:t>
            </a:r>
          </a:p>
          <a:p>
            <a:pPr marL="0" indent="0" algn="just">
              <a:buFont typeface="Wingdings 2" pitchFamily="18" charset="2"/>
              <a:buNone/>
            </a:pPr>
            <a:r>
              <a:rPr lang="it-IT" sz="2800" smtClean="0"/>
              <a:t>Può riguardare le </a:t>
            </a:r>
            <a:r>
              <a:rPr lang="it-IT" sz="2800" b="1" i="1" smtClean="0"/>
              <a:t>componenti numeriche </a:t>
            </a:r>
            <a:r>
              <a:rPr lang="it-IT" sz="2800" smtClean="0"/>
              <a:t>(lessicali, semantiche e sintattiche) o le </a:t>
            </a:r>
            <a:r>
              <a:rPr lang="it-IT" sz="2800" b="1" i="1" smtClean="0"/>
              <a:t>componenti procedurali e di calcolo </a:t>
            </a:r>
            <a:r>
              <a:rPr lang="it-IT" sz="2800" smtClean="0"/>
              <a:t>(incolonnamento, regole matematiche es: riporto o prestito, algoritmo del calcolo scritto o recupero di fatti numerici)</a:t>
            </a:r>
          </a:p>
          <a:p>
            <a:pPr marL="0" indent="0">
              <a:buFont typeface="Wingdings 2" pitchFamily="18" charset="2"/>
              <a:buNone/>
            </a:pPr>
            <a:endParaRPr lang="it-I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827584" y="836712"/>
            <a:ext cx="2952328" cy="554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0768"/>
            <a:ext cx="3859729" cy="39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Segnaposto testo 3"/>
          <p:cNvSpPr txBox="1">
            <a:spLocks/>
          </p:cNvSpPr>
          <p:nvPr/>
        </p:nvSpPr>
        <p:spPr>
          <a:xfrm>
            <a:off x="5436096" y="5327678"/>
            <a:ext cx="2536798" cy="2438404"/>
          </a:xfrm>
          <a:prstGeom prst="rect">
            <a:avLst/>
          </a:prstGeom>
        </p:spPr>
        <p:txBody>
          <a:bodyPr/>
          <a:lstStyle>
            <a:lvl1pPr marL="304800" indent="-304800" algn="l" defTabSz="457200" rtl="0" fontAlgn="base">
              <a:spcBef>
                <a:spcPct val="20000"/>
              </a:spcBef>
              <a:spcAft>
                <a:spcPts val="600"/>
              </a:spcAft>
              <a:buClr>
                <a:schemeClr val="accent2"/>
              </a:buClr>
              <a:buSzPct val="92000"/>
              <a:buFont typeface="Wingdings 2" pitchFamily="18" charset="2"/>
              <a:buChar char=""/>
              <a:defRPr kern="1200">
                <a:solidFill>
                  <a:schemeClr val="tx2"/>
                </a:solidFill>
                <a:latin typeface="+mn-lt"/>
                <a:ea typeface="+mn-ea"/>
                <a:cs typeface="+mn-cs"/>
              </a:defRPr>
            </a:lvl1pPr>
            <a:lvl2pPr marL="628650" indent="-304800" algn="l" defTabSz="457200" rtl="0" fontAlgn="base">
              <a:spcBef>
                <a:spcPct val="20000"/>
              </a:spcBef>
              <a:spcAft>
                <a:spcPts val="600"/>
              </a:spcAft>
              <a:buClr>
                <a:schemeClr val="accent2"/>
              </a:buClr>
              <a:buSzPct val="92000"/>
              <a:buFont typeface="Wingdings 2" pitchFamily="18" charset="2"/>
              <a:buChar char=""/>
              <a:defRPr sz="1600" kern="1200">
                <a:solidFill>
                  <a:schemeClr val="tx2"/>
                </a:solidFill>
                <a:latin typeface="+mn-lt"/>
                <a:ea typeface="+mn-ea"/>
                <a:cs typeface="+mn-cs"/>
              </a:defRPr>
            </a:lvl2pPr>
            <a:lvl3pPr marL="898525" indent="-269875" algn="l" defTabSz="457200" rtl="0" fontAlgn="base">
              <a:spcBef>
                <a:spcPct val="20000"/>
              </a:spcBef>
              <a:spcAft>
                <a:spcPts val="600"/>
              </a:spcAft>
              <a:buClr>
                <a:schemeClr val="accent2"/>
              </a:buClr>
              <a:buSzPct val="92000"/>
              <a:buFont typeface="Wingdings 2" pitchFamily="18" charset="2"/>
              <a:buChar char=""/>
              <a:defRPr sz="1400" kern="1200">
                <a:solidFill>
                  <a:schemeClr val="tx2"/>
                </a:solidFill>
                <a:latin typeface="+mn-lt"/>
                <a:ea typeface="+mn-ea"/>
                <a:cs typeface="+mn-cs"/>
              </a:defRPr>
            </a:lvl3pPr>
            <a:lvl4pPr marL="1241425" indent="-233363" algn="l" defTabSz="457200" rtl="0" fontAlgn="base">
              <a:spcBef>
                <a:spcPct val="20000"/>
              </a:spcBef>
              <a:spcAft>
                <a:spcPts val="600"/>
              </a:spcAft>
              <a:buClr>
                <a:schemeClr val="accent2"/>
              </a:buClr>
              <a:buSzPct val="92000"/>
              <a:buFont typeface="Wingdings 2" pitchFamily="18" charset="2"/>
              <a:buChar char=""/>
              <a:defRPr sz="1200" kern="1200">
                <a:solidFill>
                  <a:schemeClr val="tx2"/>
                </a:solidFill>
                <a:latin typeface="+mn-lt"/>
                <a:ea typeface="+mn-ea"/>
                <a:cs typeface="+mn-cs"/>
              </a:defRPr>
            </a:lvl4pPr>
            <a:lvl5pPr marL="1601788" indent="-233363" algn="l" defTabSz="457200" rtl="0" fontAlgn="base">
              <a:spcBef>
                <a:spcPct val="20000"/>
              </a:spcBef>
              <a:spcAft>
                <a:spcPts val="600"/>
              </a:spcAft>
              <a:buClr>
                <a:schemeClr val="accent2"/>
              </a:buClr>
              <a:buSzPct val="92000"/>
              <a:buFont typeface="Wingdings 2"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it-IT" dirty="0" smtClean="0"/>
              <a:t>5^ elementare, </a:t>
            </a:r>
          </a:p>
          <a:p>
            <a:pPr marL="0" indent="0" algn="ctr">
              <a:buNone/>
            </a:pPr>
            <a:r>
              <a:rPr lang="it-IT" dirty="0" smtClean="0"/>
              <a:t>Calcolo partendo da sinistra</a:t>
            </a:r>
            <a:endParaRPr lang="it-IT" dirty="0"/>
          </a:p>
        </p:txBody>
      </p:sp>
      <p:sp>
        <p:nvSpPr>
          <p:cNvPr id="7" name="Rettangolo 6"/>
          <p:cNvSpPr/>
          <p:nvPr/>
        </p:nvSpPr>
        <p:spPr>
          <a:xfrm>
            <a:off x="591259" y="5946279"/>
            <a:ext cx="3424977" cy="369332"/>
          </a:xfrm>
          <a:prstGeom prst="rect">
            <a:avLst/>
          </a:prstGeom>
        </p:spPr>
        <p:txBody>
          <a:bodyPr wrap="none">
            <a:spAutoFit/>
          </a:bodyPr>
          <a:lstStyle/>
          <a:p>
            <a:r>
              <a:rPr lang="it-IT" dirty="0"/>
              <a:t>Difficoltà procedurali nel calcolo</a:t>
            </a:r>
          </a:p>
        </p:txBody>
      </p:sp>
    </p:spTree>
    <p:extLst>
      <p:ext uri="{BB962C8B-B14F-4D97-AF65-F5344CB8AC3E}">
        <p14:creationId xmlns:p14="http://schemas.microsoft.com/office/powerpoint/2010/main" val="427627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558800" y="476250"/>
            <a:ext cx="7989888" cy="1084263"/>
          </a:xfrm>
        </p:spPr>
        <p:txBody>
          <a:bodyPr wrap="square" numCol="1" anchorCtr="0" compatLnSpc="1">
            <a:prstTxWarp prst="textNoShape">
              <a:avLst/>
            </a:prstTxWarp>
          </a:bodyPr>
          <a:lstStyle/>
          <a:p>
            <a:pPr algn="ctr" fontAlgn="auto">
              <a:spcAft>
                <a:spcPts val="0"/>
              </a:spcAft>
              <a:defRPr/>
            </a:pPr>
            <a:r>
              <a:rPr lang="it-IT" sz="4000" dirty="0"/>
              <a:t>Disgrafia</a:t>
            </a:r>
            <a:r>
              <a:rPr lang="it-IT" dirty="0"/>
              <a:t> </a:t>
            </a:r>
          </a:p>
        </p:txBody>
      </p:sp>
      <p:sp>
        <p:nvSpPr>
          <p:cNvPr id="2" name="Segnaposto contenuto 1"/>
          <p:cNvSpPr>
            <a:spLocks noGrp="1"/>
          </p:cNvSpPr>
          <p:nvPr>
            <p:ph idx="1"/>
          </p:nvPr>
        </p:nvSpPr>
        <p:spPr>
          <a:xfrm>
            <a:off x="581025" y="2227263"/>
            <a:ext cx="8167688" cy="4514850"/>
          </a:xfrm>
        </p:spPr>
        <p:txBody>
          <a:bodyPr rtlCol="0">
            <a:normAutofit lnSpcReduction="10000"/>
          </a:bodyPr>
          <a:lstStyle/>
          <a:p>
            <a:pPr marL="306000" indent="-306000" fontAlgn="auto">
              <a:buFont typeface="Wingdings 2" pitchFamily="18" charset="2"/>
              <a:buNone/>
              <a:defRPr/>
            </a:pPr>
            <a:r>
              <a:rPr lang="it-IT" dirty="0" smtClean="0"/>
              <a:t>     “</a:t>
            </a:r>
            <a:r>
              <a:rPr lang="it-IT" sz="2400" dirty="0"/>
              <a:t>La disgrafia fa riferimento al controllo degli aspetti grafici, formali della scrittura manuale, è collegata al movimento esecutivo motorio della prestazione; si manifesta in una minore fluenza e qualità dell’aspetto grafico”. (Linee Guida 2011)</a:t>
            </a:r>
          </a:p>
          <a:p>
            <a:pPr marL="306000" indent="-306000" fontAlgn="auto">
              <a:buFont typeface="Wingdings 2" pitchFamily="18" charset="2"/>
              <a:buNone/>
              <a:defRPr/>
            </a:pPr>
            <a:endParaRPr lang="it-IT" dirty="0"/>
          </a:p>
          <a:p>
            <a:pPr marL="306000" indent="-306000" fontAlgn="auto">
              <a:buFontTx/>
              <a:buChar char="-"/>
              <a:defRPr/>
            </a:pPr>
            <a:r>
              <a:rPr lang="it-IT" dirty="0"/>
              <a:t>Difetti di leggibilità e velocità (eccessiva lentezza o velocità a scapito della qualità)</a:t>
            </a:r>
          </a:p>
          <a:p>
            <a:pPr marL="306000" indent="-306000" fontAlgn="auto">
              <a:buFontTx/>
              <a:buChar char="-"/>
              <a:defRPr/>
            </a:pPr>
            <a:r>
              <a:rPr lang="it-IT" dirty="0"/>
              <a:t>Movimento della mano poco fluido</a:t>
            </a:r>
          </a:p>
          <a:p>
            <a:pPr marL="306000" indent="-306000" fontAlgn="auto">
              <a:buFontTx/>
              <a:buChar char="-"/>
              <a:defRPr/>
            </a:pPr>
            <a:r>
              <a:rPr lang="it-IT" dirty="0"/>
              <a:t>Impugnatura scorretta, postura instabile o rigida</a:t>
            </a:r>
          </a:p>
          <a:p>
            <a:pPr marL="306000" indent="-306000" fontAlgn="auto">
              <a:buFontTx/>
              <a:buChar char="-"/>
              <a:defRPr/>
            </a:pPr>
            <a:r>
              <a:rPr lang="it-IT" dirty="0"/>
              <a:t> eccessiva/insufficiente pressione sul foglio, tratto tremolante/irregolare </a:t>
            </a:r>
          </a:p>
          <a:p>
            <a:pPr marL="306000" indent="-306000" fontAlgn="auto">
              <a:buFontTx/>
              <a:buChar char="-"/>
              <a:defRPr/>
            </a:pPr>
            <a:r>
              <a:rPr lang="it-IT" dirty="0"/>
              <a:t>Gestione  inappropriata dello spazio foglio (margini, </a:t>
            </a:r>
            <a:r>
              <a:rPr lang="it-IT" dirty="0" err="1"/>
              <a:t>righe,spazi</a:t>
            </a:r>
            <a:r>
              <a:rPr lang="it-IT" dirty="0"/>
              <a:t> tra parole)</a:t>
            </a:r>
          </a:p>
          <a:p>
            <a:pPr marL="306000" indent="-306000" fontAlgn="auto">
              <a:buFontTx/>
              <a:buChar char="-"/>
              <a:defRPr/>
            </a:pPr>
            <a:r>
              <a:rPr lang="it-IT" dirty="0"/>
              <a:t>Dimensione e forma delle lettere alterate, legami tra lettere </a:t>
            </a:r>
            <a:r>
              <a:rPr lang="it-IT" dirty="0" smtClean="0"/>
              <a:t>scorretti</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7581" r="8387"/>
          <a:stretch/>
        </p:blipFill>
        <p:spPr>
          <a:xfrm rot="16200000">
            <a:off x="1476947" y="228148"/>
            <a:ext cx="6190107" cy="7056785"/>
          </a:xfrm>
          <a:prstGeom prst="rect">
            <a:avLst/>
          </a:prstGeom>
        </p:spPr>
      </p:pic>
    </p:spTree>
    <p:extLst>
      <p:ext uri="{BB962C8B-B14F-4D97-AF65-F5344CB8AC3E}">
        <p14:creationId xmlns:p14="http://schemas.microsoft.com/office/powerpoint/2010/main" val="372870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81025" y="990600"/>
            <a:ext cx="7989888" cy="1504950"/>
          </a:xfrm>
        </p:spPr>
        <p:txBody>
          <a:bodyPr/>
          <a:lstStyle/>
          <a:p>
            <a:pPr fontAlgn="auto">
              <a:spcAft>
                <a:spcPts val="0"/>
              </a:spcAft>
              <a:defRPr/>
            </a:pPr>
            <a:r>
              <a:rPr lang="it-IT" dirty="0" smtClean="0"/>
              <a:t>CAMPANELLI D’ALLARME</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8325" y="765175"/>
            <a:ext cx="7989888" cy="1082675"/>
          </a:xfrm>
        </p:spPr>
        <p:txBody>
          <a:bodyPr>
            <a:noAutofit/>
          </a:bodyPr>
          <a:lstStyle/>
          <a:p>
            <a:pPr algn="ctr" fontAlgn="auto">
              <a:spcAft>
                <a:spcPts val="0"/>
              </a:spcAft>
              <a:defRPr/>
            </a:pPr>
            <a:r>
              <a:rPr lang="it-IT" sz="3600" dirty="0" err="1" smtClean="0"/>
              <a:t>ABILITà</a:t>
            </a:r>
            <a:r>
              <a:rPr lang="it-IT" sz="3600" dirty="0" smtClean="0"/>
              <a:t> DI LETTO-SCRITTURA E CALCOLO</a:t>
            </a:r>
            <a:endParaRPr lang="it-IT" sz="3600" dirty="0"/>
          </a:p>
        </p:txBody>
      </p:sp>
      <p:sp>
        <p:nvSpPr>
          <p:cNvPr id="3" name="Segnaposto contenuto 2"/>
          <p:cNvSpPr>
            <a:spLocks noGrp="1"/>
          </p:cNvSpPr>
          <p:nvPr>
            <p:ph idx="1"/>
          </p:nvPr>
        </p:nvSpPr>
        <p:spPr>
          <a:xfrm>
            <a:off x="571500" y="2420938"/>
            <a:ext cx="7988300" cy="3630612"/>
          </a:xfrm>
        </p:spPr>
        <p:txBody>
          <a:bodyPr rtlCol="0">
            <a:noAutofit/>
          </a:bodyPr>
          <a:lstStyle/>
          <a:p>
            <a:pPr marL="0" indent="0" fontAlgn="auto">
              <a:buFont typeface="Wingdings 2" pitchFamily="18" charset="2"/>
              <a:buNone/>
              <a:defRPr/>
            </a:pPr>
            <a:r>
              <a:rPr lang="it-IT" sz="1400" b="1" i="1" dirty="0"/>
              <a:t>NELLE PRIME FASI DI ESPOSIZIONE ALL’APPRENDIMENTO (1^ e 2^ elementare)</a:t>
            </a:r>
          </a:p>
          <a:p>
            <a:pPr marL="0" indent="0" fontAlgn="auto">
              <a:buFont typeface="Wingdings 2" pitchFamily="18" charset="2"/>
              <a:buNone/>
              <a:defRPr/>
            </a:pPr>
            <a:r>
              <a:rPr lang="it-IT" sz="1600" dirty="0" smtClean="0"/>
              <a:t>Il </a:t>
            </a:r>
            <a:r>
              <a:rPr lang="it-IT" sz="1600" dirty="0"/>
              <a:t>bambino spesso compie nella errori caratteristici come:</a:t>
            </a:r>
          </a:p>
          <a:p>
            <a:pPr marL="306000" indent="-306000" fontAlgn="auto">
              <a:defRPr/>
            </a:pPr>
            <a:r>
              <a:rPr lang="it-IT" sz="1600" dirty="0"/>
              <a:t>Inversione di lettere e di numeri in lettura e scrittura (es. 21 vs 12); </a:t>
            </a:r>
          </a:p>
          <a:p>
            <a:pPr marL="306000" indent="-306000" fontAlgn="auto">
              <a:defRPr/>
            </a:pPr>
            <a:r>
              <a:rPr lang="it-IT" sz="1600" dirty="0"/>
              <a:t>Sostituzione di lettere in lettura e scrittura (m/n; v/f; b/d, a/e); </a:t>
            </a:r>
          </a:p>
          <a:p>
            <a:pPr marL="306000" indent="-306000" fontAlgn="auto">
              <a:defRPr/>
            </a:pPr>
            <a:r>
              <a:rPr lang="it-IT" sz="1600" dirty="0"/>
              <a:t>Non automatizzazione dei gruppi ortografici (es: chi/ci, gli, sci; </a:t>
            </a:r>
            <a:r>
              <a:rPr lang="it-IT" sz="1600" dirty="0" err="1"/>
              <a:t>gn</a:t>
            </a:r>
            <a:r>
              <a:rPr lang="it-IT" sz="1600" dirty="0"/>
              <a:t>..)</a:t>
            </a:r>
          </a:p>
          <a:p>
            <a:pPr marL="306000" indent="-306000" fontAlgn="auto">
              <a:defRPr/>
            </a:pPr>
            <a:r>
              <a:rPr lang="it-IT" sz="1600" dirty="0"/>
              <a:t>A volte non riesce ad imparare le tabelline ed alcune informazioni in sequenza come le lettere dell’alfabeto, i giorni della settimana, i mesi dell’anno; </a:t>
            </a:r>
          </a:p>
          <a:p>
            <a:pPr marL="306000" indent="-306000" fontAlgn="auto">
              <a:defRPr/>
            </a:pPr>
            <a:r>
              <a:rPr lang="it-IT" sz="1600" dirty="0"/>
              <a:t>Può fare confusione per quanto riguarda i rapporti spaziali e temporali (destra/sinistra; ieri/domani; mesi e giorni); </a:t>
            </a:r>
          </a:p>
          <a:p>
            <a:pPr marL="306000" indent="-306000" fontAlgn="auto">
              <a:defRPr/>
            </a:pPr>
            <a:r>
              <a:rPr lang="it-IT" sz="1600" dirty="0"/>
              <a:t>Può avere difficoltà ad esprimere verbalmente quello che pensa; </a:t>
            </a:r>
          </a:p>
          <a:p>
            <a:pPr marL="306000" indent="-306000" fontAlgn="auto">
              <a:defRPr/>
            </a:pPr>
            <a:r>
              <a:rPr lang="it-IT" sz="1600" dirty="0"/>
              <a:t>In alcuni casi sono presenti anche difficoltà in alcune abilità motorie (ad esempio allacciarsi le scarpe). </a:t>
            </a:r>
          </a:p>
          <a:p>
            <a:pPr marL="306000" indent="-306000" fontAlgn="auto">
              <a:defRPr/>
            </a:pPr>
            <a:r>
              <a:rPr lang="it-IT" sz="1600" dirty="0"/>
              <a:t>Difficoltà nell’automatizzazione del corsivo con precoce </a:t>
            </a:r>
            <a:r>
              <a:rPr lang="it-IT" sz="1600" dirty="0" err="1"/>
              <a:t>affaticabilità</a:t>
            </a:r>
            <a:endParaRPr lang="it-IT" sz="1600" dirty="0"/>
          </a:p>
          <a:p>
            <a:pPr marL="306000" indent="-306000" fontAlgn="auto">
              <a:defRPr/>
            </a:pPr>
            <a:r>
              <a:rPr lang="it-IT" sz="1600" dirty="0"/>
              <a:t>Difficoltà emotivo-relazionali (conseguenza</a:t>
            </a:r>
            <a:r>
              <a:rPr lang="it-IT" sz="1400"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fontAlgn="auto">
              <a:spcAft>
                <a:spcPts val="0"/>
              </a:spcAft>
              <a:defRPr/>
            </a:pPr>
            <a:r>
              <a:rPr lang="it-IT" sz="3600" dirty="0" err="1" smtClean="0"/>
              <a:t>ABILITà</a:t>
            </a:r>
            <a:r>
              <a:rPr lang="it-IT" sz="3600" dirty="0" smtClean="0"/>
              <a:t> DI LETTO-SCRITTURA E CALCOLO</a:t>
            </a:r>
            <a:endParaRPr lang="it-IT" sz="3600" dirty="0"/>
          </a:p>
        </p:txBody>
      </p:sp>
      <p:sp>
        <p:nvSpPr>
          <p:cNvPr id="32770" name="Segnaposto contenuto 2"/>
          <p:cNvSpPr>
            <a:spLocks noGrp="1"/>
          </p:cNvSpPr>
          <p:nvPr>
            <p:ph idx="1"/>
          </p:nvPr>
        </p:nvSpPr>
        <p:spPr>
          <a:xfrm>
            <a:off x="581025" y="2708275"/>
            <a:ext cx="7989888" cy="3632200"/>
          </a:xfrm>
        </p:spPr>
        <p:txBody>
          <a:bodyPr/>
          <a:lstStyle/>
          <a:p>
            <a:r>
              <a:rPr lang="it-IT" sz="2000" smtClean="0"/>
              <a:t>Persistono lentezza ed errori nella lettura, che possono ostacolare la comprensione del significato del testo scritto e di conseguenza lo studio. </a:t>
            </a:r>
          </a:p>
          <a:p>
            <a:r>
              <a:rPr lang="it-IT" sz="2000" smtClean="0"/>
              <a:t>I compiti scritti richiedono un forte dispendio di tempo.</a:t>
            </a:r>
          </a:p>
          <a:p>
            <a:r>
              <a:rPr lang="it-IT" sz="2000" smtClean="0"/>
              <a:t>Il bambino/ragazzo appare disorganizzato nelle sue attività, sia a casa sia a scuola.</a:t>
            </a:r>
          </a:p>
          <a:p>
            <a:r>
              <a:rPr lang="it-IT" sz="2000" smtClean="0"/>
              <a:t>Ha difficoltà a copiare dalla lavagna ed a prendere nota delle istruzioni impartite oralmente. </a:t>
            </a:r>
          </a:p>
          <a:p>
            <a:r>
              <a:rPr lang="it-IT" sz="2000" smtClean="0"/>
              <a:t>Talvolta perde la fiducia in se stesso e può avere alterazioni dell’umore e del comportamento.</a:t>
            </a:r>
          </a:p>
          <a:p>
            <a:r>
              <a:rPr lang="it-IT" sz="2000" smtClean="0"/>
              <a:t>Gli argomenti di studio vengono compresi ma sono presenti difficoltà di esposizione orale</a:t>
            </a:r>
          </a:p>
          <a:p>
            <a:r>
              <a:rPr lang="it-IT" sz="2000" smtClean="0"/>
              <a:t>Difficoltà nella gestione del diario scolastico</a:t>
            </a:r>
          </a:p>
          <a:p>
            <a:endParaRPr lang="it-IT"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577849" y="692696"/>
            <a:ext cx="7988300" cy="1084263"/>
          </a:xfrm>
        </p:spPr>
        <p:txBody>
          <a:bodyPr wrap="square" numCol="1" anchorCtr="0" compatLnSpc="1">
            <a:prstTxWarp prst="textNoShape">
              <a:avLst/>
            </a:prstTxWarp>
            <a:normAutofit fontScale="90000"/>
          </a:bodyPr>
          <a:lstStyle/>
          <a:p>
            <a:pPr algn="ctr">
              <a:lnSpc>
                <a:spcPct val="80000"/>
              </a:lnSpc>
            </a:pPr>
            <a:r>
              <a:rPr lang="it-IT" sz="4400" cap="none" dirty="0" smtClean="0"/>
              <a:t>ABILITA’ GRAFOMOTORIE E PRASSICHE  </a:t>
            </a:r>
            <a:r>
              <a:rPr lang="it-IT" sz="3600" cap="none" dirty="0" smtClean="0"/>
              <a:t> </a:t>
            </a:r>
            <a:endParaRPr lang="it-IT" sz="3600" cap="none" dirty="0" smtClean="0"/>
          </a:p>
        </p:txBody>
      </p:sp>
      <p:sp>
        <p:nvSpPr>
          <p:cNvPr id="33794" name="Segnaposto contenuto 1"/>
          <p:cNvSpPr>
            <a:spLocks noGrp="1"/>
          </p:cNvSpPr>
          <p:nvPr>
            <p:ph idx="1"/>
          </p:nvPr>
        </p:nvSpPr>
        <p:spPr>
          <a:xfrm>
            <a:off x="468311" y="2708920"/>
            <a:ext cx="8207375" cy="3630613"/>
          </a:xfrm>
        </p:spPr>
        <p:txBody>
          <a:bodyPr/>
          <a:lstStyle/>
          <a:p>
            <a:pPr algn="just"/>
            <a:endParaRPr lang="it-IT" sz="2000" dirty="0" smtClean="0"/>
          </a:p>
          <a:p>
            <a:pPr algn="just"/>
            <a:endParaRPr lang="it-IT" sz="2000" dirty="0" smtClean="0"/>
          </a:p>
          <a:p>
            <a:pPr algn="just"/>
            <a:r>
              <a:rPr lang="it-IT" sz="2000" dirty="0" smtClean="0"/>
              <a:t>Impugnatura scomoda, eccessiva/insufficiente pressione, affaticamento precoce</a:t>
            </a:r>
          </a:p>
          <a:p>
            <a:pPr algn="just"/>
            <a:r>
              <a:rPr lang="it-IT" sz="2000" dirty="0" smtClean="0"/>
              <a:t>Difficoltà nell’apprendimento di un nuovo carattere con scarsa automatizzazione, possibile confusione tra caratteri</a:t>
            </a:r>
          </a:p>
          <a:p>
            <a:pPr algn="just"/>
            <a:r>
              <a:rPr lang="it-IT" sz="2000" dirty="0" smtClean="0"/>
              <a:t>difficoltà in copia da lavagna</a:t>
            </a:r>
          </a:p>
          <a:p>
            <a:pPr algn="just"/>
            <a:r>
              <a:rPr lang="it-IT" sz="2000" dirty="0" smtClean="0"/>
              <a:t>Inversioni nel movimento di esecuzione dei singoli grafemi (è scorretto dal basso verso l’alto per stampato </a:t>
            </a:r>
            <a:r>
              <a:rPr lang="it-IT" sz="2000" dirty="0" err="1" smtClean="0"/>
              <a:t>mausicolo</a:t>
            </a:r>
            <a:r>
              <a:rPr lang="it-IT" sz="2000" dirty="0" smtClean="0"/>
              <a:t> e in senso orario per corsivo)</a:t>
            </a:r>
          </a:p>
          <a:p>
            <a:pPr algn="just"/>
            <a:r>
              <a:rPr lang="it-IT" sz="2000" dirty="0" smtClean="0"/>
              <a:t>Difficoltà </a:t>
            </a:r>
            <a:r>
              <a:rPr lang="it-IT" sz="2000" dirty="0" err="1" smtClean="0"/>
              <a:t>visuospaziali</a:t>
            </a:r>
            <a:r>
              <a:rPr lang="it-IT" sz="2000" dirty="0" smtClean="0"/>
              <a:t>: riga, quadretto, margini</a:t>
            </a:r>
          </a:p>
          <a:p>
            <a:pPr algn="just"/>
            <a:r>
              <a:rPr lang="it-IT" sz="2000" dirty="0" smtClean="0"/>
              <a:t>Difficoltà nel ritagliare, incollare, strappare, impilare, incastrare, possibili difficoltà di coordinazione motoria</a:t>
            </a:r>
          </a:p>
          <a:p>
            <a:pPr algn="just"/>
            <a:r>
              <a:rPr lang="it-IT" sz="2000" dirty="0" smtClean="0"/>
              <a:t>coloritura poco presente o irregolare, disegno poco organizzato</a:t>
            </a:r>
          </a:p>
          <a:p>
            <a:pPr algn="just"/>
            <a:endParaRPr lang="it-IT" sz="2000" dirty="0" smtClean="0"/>
          </a:p>
          <a:p>
            <a:pPr algn="just"/>
            <a:endParaRPr lang="it-IT" sz="2000" dirty="0" smtClean="0"/>
          </a:p>
          <a:p>
            <a:pPr algn="just"/>
            <a:endParaRPr lang="it-IT"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333375"/>
            <a:ext cx="8229600" cy="1143000"/>
          </a:xfrm>
        </p:spPr>
        <p:txBody>
          <a:bodyPr/>
          <a:lstStyle/>
          <a:p>
            <a:pPr algn="ctr" fontAlgn="auto">
              <a:spcAft>
                <a:spcPts val="0"/>
              </a:spcAft>
              <a:defRPr/>
            </a:pPr>
            <a:r>
              <a:rPr lang="it-IT" sz="4400" dirty="0">
                <a:latin typeface="Candara" panose="020E0502030303020204" pitchFamily="34" charset="0"/>
              </a:rPr>
              <a:t>Interverranno</a:t>
            </a:r>
            <a:endParaRPr lang="it-IT" sz="4400" dirty="0"/>
          </a:p>
        </p:txBody>
      </p:sp>
      <p:sp>
        <p:nvSpPr>
          <p:cNvPr id="19458" name="Segnaposto contenuto 2"/>
          <p:cNvSpPr>
            <a:spLocks noGrp="1"/>
          </p:cNvSpPr>
          <p:nvPr>
            <p:ph idx="1"/>
          </p:nvPr>
        </p:nvSpPr>
        <p:spPr>
          <a:xfrm>
            <a:off x="1025525" y="2349500"/>
            <a:ext cx="7704138" cy="3332163"/>
          </a:xfrm>
        </p:spPr>
        <p:txBody>
          <a:bodyPr rtlCol="0">
            <a:normAutofit fontScale="70000" lnSpcReduction="20000"/>
          </a:bodyPr>
          <a:lstStyle/>
          <a:p>
            <a:pPr marL="306000" indent="-306000" fontAlgn="auto">
              <a:defRPr/>
            </a:pPr>
            <a:r>
              <a:rPr lang="it-IT" sz="2800" dirty="0" smtClean="0">
                <a:latin typeface="Arial Rounded MT Bold" pitchFamily="34" charset="0"/>
              </a:rPr>
              <a:t>Dott.ssa Ilaria Monica </a:t>
            </a:r>
            <a:r>
              <a:rPr lang="it-IT" sz="2800" dirty="0" err="1" smtClean="0">
                <a:latin typeface="Arial Rounded MT Bold" pitchFamily="34" charset="0"/>
              </a:rPr>
              <a:t>Trimarchi</a:t>
            </a:r>
            <a:r>
              <a:rPr lang="it-IT" sz="2800" dirty="0" smtClean="0">
                <a:latin typeface="Arial Rounded MT Bold" pitchFamily="34" charset="0"/>
              </a:rPr>
              <a:t> – Psicologa </a:t>
            </a:r>
          </a:p>
          <a:p>
            <a:pPr marL="0" indent="0" fontAlgn="auto">
              <a:buFont typeface="Wingdings 2" pitchFamily="18" charset="2"/>
              <a:buNone/>
              <a:defRPr/>
            </a:pPr>
            <a:r>
              <a:rPr lang="it-IT" sz="2800" dirty="0">
                <a:latin typeface="Arial Rounded MT Bold" pitchFamily="34" charset="0"/>
              </a:rPr>
              <a:t> </a:t>
            </a:r>
            <a:r>
              <a:rPr lang="it-IT" sz="2800" dirty="0" smtClean="0">
                <a:latin typeface="Arial Rounded MT Bold" pitchFamily="34" charset="0"/>
              </a:rPr>
              <a:t>   STUDIO VALORI, Pianezza</a:t>
            </a:r>
          </a:p>
          <a:p>
            <a:pPr marL="306000" indent="-306000" fontAlgn="auto">
              <a:buFont typeface="Arial" charset="0"/>
              <a:buNone/>
              <a:defRPr/>
            </a:pPr>
            <a:endParaRPr lang="it-IT" sz="2800" dirty="0" smtClean="0">
              <a:latin typeface="Arial Rounded MT Bold" pitchFamily="34" charset="0"/>
            </a:endParaRPr>
          </a:p>
          <a:p>
            <a:pPr marL="306000" indent="-306000" fontAlgn="auto">
              <a:defRPr/>
            </a:pPr>
            <a:r>
              <a:rPr lang="it-IT" sz="2800" dirty="0" smtClean="0">
                <a:latin typeface="Arial Rounded MT Bold" pitchFamily="34" charset="0"/>
              </a:rPr>
              <a:t>Dott.ssa Giulia Savio – Logopedista</a:t>
            </a:r>
          </a:p>
          <a:p>
            <a:pPr marL="306000" indent="-306000" fontAlgn="auto">
              <a:buFont typeface="Arial" charset="0"/>
              <a:buNone/>
              <a:defRPr/>
            </a:pPr>
            <a:r>
              <a:rPr lang="it-IT" sz="2800" dirty="0" smtClean="0">
                <a:latin typeface="Arial Rounded MT Bold" pitchFamily="34" charset="0"/>
              </a:rPr>
              <a:t>    STUDIO VALORI, Pianezza</a:t>
            </a:r>
          </a:p>
          <a:p>
            <a:pPr marL="306000" indent="-306000" fontAlgn="auto">
              <a:buFont typeface="Arial" charset="0"/>
              <a:buNone/>
              <a:defRPr/>
            </a:pPr>
            <a:endParaRPr lang="it-IT" sz="2800" dirty="0" smtClean="0">
              <a:latin typeface="Arial Rounded MT Bold" pitchFamily="34" charset="0"/>
            </a:endParaRPr>
          </a:p>
          <a:p>
            <a:pPr marL="306000" indent="-306000" fontAlgn="auto">
              <a:defRPr/>
            </a:pPr>
            <a:r>
              <a:rPr lang="it-IT" sz="2800" dirty="0" smtClean="0">
                <a:latin typeface="Arial Rounded MT Bold" pitchFamily="34" charset="0"/>
              </a:rPr>
              <a:t>Dott.ssa Valentina Perotti – </a:t>
            </a:r>
            <a:r>
              <a:rPr lang="it-IT" sz="2800" dirty="0" err="1" smtClean="0">
                <a:latin typeface="Arial Rounded MT Bold" pitchFamily="34" charset="0"/>
              </a:rPr>
              <a:t>Neuropsicomotricista</a:t>
            </a:r>
            <a:r>
              <a:rPr lang="it-IT" sz="2800" dirty="0" smtClean="0">
                <a:latin typeface="Arial Rounded MT Bold" pitchFamily="34" charset="0"/>
              </a:rPr>
              <a:t> dell’età evolutiva</a:t>
            </a:r>
          </a:p>
          <a:p>
            <a:pPr marL="306000" indent="-306000" fontAlgn="auto">
              <a:buFont typeface="Arial" charset="0"/>
              <a:buNone/>
              <a:defRPr/>
            </a:pPr>
            <a:r>
              <a:rPr lang="it-IT" sz="2800" dirty="0" smtClean="0">
                <a:latin typeface="Arial Rounded MT Bold" pitchFamily="34" charset="0"/>
              </a:rPr>
              <a:t>    STUDIO VALORI, Pianezza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8313" y="1341438"/>
            <a:ext cx="7988300" cy="1504950"/>
          </a:xfrm>
        </p:spPr>
        <p:txBody>
          <a:bodyPr/>
          <a:lstStyle/>
          <a:p>
            <a:pPr fontAlgn="auto">
              <a:spcAft>
                <a:spcPts val="0"/>
              </a:spcAft>
              <a:defRPr/>
            </a:pPr>
            <a:r>
              <a:rPr lang="it-IT" sz="4400" dirty="0">
                <a:solidFill>
                  <a:schemeClr val="accent2">
                    <a:lumMod val="50000"/>
                  </a:schemeClr>
                </a:solidFill>
              </a:rPr>
              <a:t>NORMATIVA VIGENTE RELATIVA AI DSA</a:t>
            </a:r>
          </a:p>
        </p:txBody>
      </p:sp>
      <p:pic>
        <p:nvPicPr>
          <p:cNvPr id="34818"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468313" y="2060575"/>
            <a:ext cx="8207375" cy="4797425"/>
          </a:xfrm>
          <a:prstGeom prst="rect">
            <a:avLst/>
          </a:prstGeom>
        </p:spPr>
        <p:txBody>
          <a:bodyPr>
            <a:normAutofit fontScale="92500" lnSpcReduction="20000"/>
          </a:bodyPr>
          <a:lstStyle/>
          <a:p>
            <a:pPr marL="342900" indent="-342900" algn="just" fontAlgn="auto">
              <a:lnSpc>
                <a:spcPct val="110000"/>
              </a:lnSpc>
              <a:spcBef>
                <a:spcPct val="20000"/>
              </a:spcBef>
              <a:spcAft>
                <a:spcPts val="0"/>
              </a:spcAft>
              <a:buFont typeface="Wingdings" pitchFamily="2" charset="2"/>
              <a:buChar char="Ø"/>
              <a:defRPr/>
            </a:pPr>
            <a:r>
              <a:rPr lang="it-IT" sz="2400" dirty="0">
                <a:solidFill>
                  <a:schemeClr val="accent2">
                    <a:lumMod val="50000"/>
                  </a:schemeClr>
                </a:solidFill>
                <a:latin typeface="Candara" panose="020E0502030303020204" pitchFamily="34" charset="0"/>
              </a:rPr>
              <a:t> Determinazione n. 496 del 2014</a:t>
            </a:r>
          </a:p>
          <a:p>
            <a:pPr algn="just" fontAlgn="auto">
              <a:lnSpc>
                <a:spcPct val="110000"/>
              </a:lnSpc>
              <a:spcBef>
                <a:spcPct val="20000"/>
              </a:spcBef>
              <a:spcAft>
                <a:spcPts val="0"/>
              </a:spcAft>
              <a:defRPr/>
            </a:pPr>
            <a:endParaRPr lang="it-IT" sz="2400" dirty="0">
              <a:solidFill>
                <a:schemeClr val="accent2">
                  <a:lumMod val="50000"/>
                </a:schemeClr>
              </a:solidFill>
              <a:latin typeface="Candara" panose="020E0502030303020204" pitchFamily="34" charset="0"/>
            </a:endParaRPr>
          </a:p>
          <a:p>
            <a:pPr algn="just" fontAlgn="auto">
              <a:lnSpc>
                <a:spcPct val="110000"/>
              </a:lnSpc>
              <a:spcBef>
                <a:spcPct val="20000"/>
              </a:spcBef>
              <a:spcAft>
                <a:spcPts val="0"/>
              </a:spcAft>
              <a:buFont typeface="Wingdings" pitchFamily="2" charset="2"/>
              <a:buChar char="Ø"/>
              <a:defRPr/>
            </a:pPr>
            <a:r>
              <a:rPr lang="it-IT" sz="2400" dirty="0">
                <a:solidFill>
                  <a:schemeClr val="accent2">
                    <a:lumMod val="50000"/>
                  </a:schemeClr>
                </a:solidFill>
                <a:latin typeface="Candara" panose="020E0502030303020204" pitchFamily="34" charset="0"/>
              </a:rPr>
              <a:t>Deliberazione della Giunta Regionale 4 febbraio 2014, n. 16-7072 </a:t>
            </a:r>
          </a:p>
          <a:p>
            <a:pPr algn="just" fontAlgn="auto">
              <a:lnSpc>
                <a:spcPct val="110000"/>
              </a:lnSpc>
              <a:spcBef>
                <a:spcPct val="20000"/>
              </a:spcBef>
              <a:spcAft>
                <a:spcPts val="0"/>
              </a:spcAft>
              <a:defRPr/>
            </a:pPr>
            <a:endParaRPr lang="it-IT" sz="2400" dirty="0">
              <a:solidFill>
                <a:schemeClr val="accent2">
                  <a:lumMod val="50000"/>
                </a:schemeClr>
              </a:solidFill>
              <a:latin typeface="Candara" panose="020E0502030303020204" pitchFamily="34" charset="0"/>
            </a:endParaRPr>
          </a:p>
          <a:p>
            <a:pPr algn="just" fontAlgn="auto">
              <a:lnSpc>
                <a:spcPct val="110000"/>
              </a:lnSpc>
              <a:spcBef>
                <a:spcPct val="20000"/>
              </a:spcBef>
              <a:spcAft>
                <a:spcPts val="0"/>
              </a:spcAft>
              <a:buFont typeface="Wingdings" pitchFamily="2" charset="2"/>
              <a:buChar char="Ø"/>
              <a:defRPr/>
            </a:pPr>
            <a:r>
              <a:rPr lang="it-IT" sz="2400" dirty="0">
                <a:solidFill>
                  <a:schemeClr val="accent2">
                    <a:lumMod val="50000"/>
                  </a:schemeClr>
                </a:solidFill>
                <a:latin typeface="Candara" panose="020E0502030303020204" pitchFamily="34" charset="0"/>
              </a:rPr>
              <a:t>Attuazione </a:t>
            </a:r>
            <a:r>
              <a:rPr lang="it-IT" sz="2400" dirty="0" err="1">
                <a:solidFill>
                  <a:schemeClr val="accent2">
                    <a:lumMod val="50000"/>
                  </a:schemeClr>
                </a:solidFill>
                <a:latin typeface="Candara" panose="020E0502030303020204" pitchFamily="34" charset="0"/>
              </a:rPr>
              <a:t>D.G.R.</a:t>
            </a:r>
            <a:r>
              <a:rPr lang="it-IT" sz="2400" dirty="0">
                <a:solidFill>
                  <a:schemeClr val="accent2">
                    <a:lumMod val="50000"/>
                  </a:schemeClr>
                </a:solidFill>
                <a:latin typeface="Candara" panose="020E0502030303020204" pitchFamily="34" charset="0"/>
              </a:rPr>
              <a:t> n. 25-6992 del 30.12.2013, Azione 14.4.6 recante "Assistenza territoriale a soggetti minori“</a:t>
            </a:r>
          </a:p>
          <a:p>
            <a:pPr algn="just" fontAlgn="auto">
              <a:lnSpc>
                <a:spcPct val="110000"/>
              </a:lnSpc>
              <a:spcBef>
                <a:spcPct val="20000"/>
              </a:spcBef>
              <a:spcAft>
                <a:spcPts val="0"/>
              </a:spcAft>
              <a:defRPr/>
            </a:pPr>
            <a:endParaRPr lang="it-IT" sz="2400" dirty="0">
              <a:solidFill>
                <a:schemeClr val="accent2">
                  <a:lumMod val="50000"/>
                </a:schemeClr>
              </a:solidFill>
              <a:latin typeface="Candara" panose="020E0502030303020204" pitchFamily="34" charset="0"/>
            </a:endParaRPr>
          </a:p>
          <a:p>
            <a:pPr algn="just" fontAlgn="auto">
              <a:lnSpc>
                <a:spcPct val="110000"/>
              </a:lnSpc>
              <a:spcBef>
                <a:spcPct val="20000"/>
              </a:spcBef>
              <a:spcAft>
                <a:spcPts val="0"/>
              </a:spcAft>
              <a:buFont typeface="Wingdings" pitchFamily="2" charset="2"/>
              <a:buChar char="Ø"/>
              <a:defRPr/>
            </a:pPr>
            <a:r>
              <a:rPr lang="it-IT" sz="2400" dirty="0">
                <a:solidFill>
                  <a:schemeClr val="accent2">
                    <a:lumMod val="50000"/>
                  </a:schemeClr>
                </a:solidFill>
                <a:latin typeface="Candara" panose="020E0502030303020204" pitchFamily="34" charset="0"/>
              </a:rPr>
              <a:t>Accordo Stato/Regioni del 25 luglio 2012</a:t>
            </a:r>
          </a:p>
          <a:p>
            <a:pPr algn="just" fontAlgn="auto">
              <a:lnSpc>
                <a:spcPct val="110000"/>
              </a:lnSpc>
              <a:spcBef>
                <a:spcPct val="20000"/>
              </a:spcBef>
              <a:spcAft>
                <a:spcPts val="0"/>
              </a:spcAft>
              <a:defRPr/>
            </a:pPr>
            <a:endParaRPr lang="it-IT" sz="2400" dirty="0">
              <a:solidFill>
                <a:schemeClr val="accent2">
                  <a:lumMod val="50000"/>
                </a:schemeClr>
              </a:solidFill>
              <a:latin typeface="Candara" panose="020E0502030303020204" pitchFamily="34" charset="0"/>
            </a:endParaRPr>
          </a:p>
          <a:p>
            <a:pPr algn="just" fontAlgn="auto">
              <a:lnSpc>
                <a:spcPct val="110000"/>
              </a:lnSpc>
              <a:spcBef>
                <a:spcPct val="20000"/>
              </a:spcBef>
              <a:spcAft>
                <a:spcPts val="0"/>
              </a:spcAft>
              <a:buFont typeface="Wingdings" pitchFamily="2" charset="2"/>
              <a:buChar char="Ø"/>
              <a:defRPr/>
            </a:pPr>
            <a:r>
              <a:rPr lang="it-IT" sz="2400" dirty="0" err="1">
                <a:solidFill>
                  <a:schemeClr val="accent2">
                    <a:lumMod val="50000"/>
                  </a:schemeClr>
                </a:solidFill>
                <a:latin typeface="Candara" panose="020E0502030303020204" pitchFamily="34" charset="0"/>
              </a:rPr>
              <a:t>Consensus</a:t>
            </a:r>
            <a:r>
              <a:rPr lang="it-IT" sz="2400" dirty="0">
                <a:solidFill>
                  <a:schemeClr val="accent2">
                    <a:lumMod val="50000"/>
                  </a:schemeClr>
                </a:solidFill>
                <a:latin typeface="Candara" panose="020E0502030303020204" pitchFamily="34" charset="0"/>
              </a:rPr>
              <a:t> Conference DSA, Roma 6-7 dicembre 2010</a:t>
            </a:r>
          </a:p>
          <a:p>
            <a:pPr algn="just" fontAlgn="auto">
              <a:lnSpc>
                <a:spcPct val="110000"/>
              </a:lnSpc>
              <a:spcBef>
                <a:spcPct val="20000"/>
              </a:spcBef>
              <a:spcAft>
                <a:spcPts val="0"/>
              </a:spcAft>
              <a:defRPr/>
            </a:pPr>
            <a:endParaRPr lang="it-IT" sz="2400" dirty="0">
              <a:solidFill>
                <a:schemeClr val="accent2">
                  <a:lumMod val="50000"/>
                </a:schemeClr>
              </a:solidFill>
              <a:latin typeface="Candara" panose="020E0502030303020204" pitchFamily="34" charset="0"/>
            </a:endParaRPr>
          </a:p>
          <a:p>
            <a:pPr algn="just" fontAlgn="auto">
              <a:lnSpc>
                <a:spcPct val="110000"/>
              </a:lnSpc>
              <a:spcBef>
                <a:spcPct val="20000"/>
              </a:spcBef>
              <a:spcAft>
                <a:spcPts val="0"/>
              </a:spcAft>
              <a:buFont typeface="Wingdings" pitchFamily="2" charset="2"/>
              <a:buChar char="Ø"/>
              <a:defRPr/>
            </a:pPr>
            <a:r>
              <a:rPr lang="it-IT" sz="2400" dirty="0">
                <a:solidFill>
                  <a:schemeClr val="accent2">
                    <a:lumMod val="50000"/>
                  </a:schemeClr>
                </a:solidFill>
                <a:latin typeface="Candara" panose="020E0502030303020204" pitchFamily="34" charset="0"/>
              </a:rPr>
              <a:t>Legge 170/2010 "Nuove norme in materia di disturbi specifici dell'apprendimento in ambito scolastico”</a:t>
            </a:r>
          </a:p>
          <a:p>
            <a:pPr algn="just" fontAlgn="auto">
              <a:lnSpc>
                <a:spcPct val="110000"/>
              </a:lnSpc>
              <a:spcBef>
                <a:spcPct val="20000"/>
              </a:spcBef>
              <a:spcAft>
                <a:spcPts val="0"/>
              </a:spcAft>
              <a:defRPr/>
            </a:pPr>
            <a:endParaRPr lang="it-IT" sz="2400" dirty="0">
              <a:solidFill>
                <a:schemeClr val="bg1"/>
              </a:solidFill>
              <a:latin typeface="Candara" panose="020E0502030303020204" pitchFamily="34" charset="0"/>
            </a:endParaRPr>
          </a:p>
          <a:p>
            <a:pPr algn="just" fontAlgn="auto">
              <a:lnSpc>
                <a:spcPct val="110000"/>
              </a:lnSpc>
              <a:spcBef>
                <a:spcPct val="20000"/>
              </a:spcBef>
              <a:spcAft>
                <a:spcPts val="0"/>
              </a:spcAft>
              <a:buFont typeface="Wingdings" pitchFamily="2" charset="2"/>
              <a:buChar char="Ø"/>
              <a:defRPr/>
            </a:pPr>
            <a:endParaRPr lang="it-IT" sz="2400" dirty="0">
              <a:solidFill>
                <a:schemeClr val="bg1"/>
              </a:solidFill>
              <a:latin typeface="Candara" panose="020E0502030303020204" pitchFamily="34" charset="0"/>
            </a:endParaRPr>
          </a:p>
          <a:p>
            <a:pPr algn="just" fontAlgn="auto">
              <a:lnSpc>
                <a:spcPct val="110000"/>
              </a:lnSpc>
              <a:spcBef>
                <a:spcPct val="20000"/>
              </a:spcBef>
              <a:spcAft>
                <a:spcPts val="0"/>
              </a:spcAft>
              <a:defRPr/>
            </a:pPr>
            <a:endParaRPr lang="it-IT" sz="2400" dirty="0">
              <a:solidFill>
                <a:schemeClr val="bg1"/>
              </a:solidFill>
              <a:latin typeface="Candara" panose="020E0502030303020204" pitchFamily="34" charset="0"/>
            </a:endParaRPr>
          </a:p>
          <a:p>
            <a:pPr algn="just" fontAlgn="auto">
              <a:lnSpc>
                <a:spcPct val="110000"/>
              </a:lnSpc>
              <a:spcBef>
                <a:spcPct val="20000"/>
              </a:spcBef>
              <a:spcAft>
                <a:spcPts val="0"/>
              </a:spcAft>
              <a:defRPr/>
            </a:pPr>
            <a:endParaRPr lang="it-IT" sz="2400" dirty="0">
              <a:solidFill>
                <a:schemeClr val="bg1"/>
              </a:solidFill>
              <a:latin typeface="Candara" panose="020E0502030303020204" pitchFamily="34" charset="0"/>
            </a:endParaRPr>
          </a:p>
        </p:txBody>
      </p:sp>
      <p:pic>
        <p:nvPicPr>
          <p:cNvPr id="35842"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
        <p:nvSpPr>
          <p:cNvPr id="3" name="Titolo 2"/>
          <p:cNvSpPr>
            <a:spLocks noGrp="1"/>
          </p:cNvSpPr>
          <p:nvPr>
            <p:ph type="title"/>
          </p:nvPr>
        </p:nvSpPr>
        <p:spPr/>
        <p:txBody>
          <a:bodyPr/>
          <a:lstStyle/>
          <a:p>
            <a:pPr algn="ctr" fontAlgn="auto">
              <a:spcAft>
                <a:spcPts val="0"/>
              </a:spcAft>
              <a:defRPr/>
            </a:pPr>
            <a:r>
              <a:rPr lang="it-IT" sz="4400" dirty="0" smtClean="0"/>
              <a:t>Normativa vigente</a:t>
            </a:r>
            <a:endParaRPr lang="it-IT" sz="4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57200" y="769938"/>
            <a:ext cx="8218488" cy="1143000"/>
          </a:xfrm>
        </p:spPr>
        <p:txBody>
          <a:bodyPr>
            <a:noAutofit/>
          </a:bodyPr>
          <a:lstStyle/>
          <a:p>
            <a:pPr algn="ctr" fontAlgn="auto">
              <a:spcAft>
                <a:spcPts val="0"/>
              </a:spcAft>
              <a:defRPr/>
            </a:pPr>
            <a:r>
              <a:rPr lang="it-IT" sz="4100" dirty="0">
                <a:latin typeface="Candara" panose="020E0502030303020204" pitchFamily="34" charset="0"/>
              </a:rPr>
              <a:t>La normativa regionale vigente – </a:t>
            </a:r>
            <a:r>
              <a:rPr lang="it-IT" sz="4100" dirty="0" err="1">
                <a:latin typeface="Candara" panose="020E0502030303020204" pitchFamily="34" charset="0"/>
              </a:rPr>
              <a:t>Det</a:t>
            </a:r>
            <a:r>
              <a:rPr lang="it-IT" sz="4100" dirty="0">
                <a:latin typeface="Candara" panose="020E0502030303020204" pitchFamily="34" charset="0"/>
              </a:rPr>
              <a:t>. 496</a:t>
            </a:r>
          </a:p>
        </p:txBody>
      </p:sp>
      <p:sp>
        <p:nvSpPr>
          <p:cNvPr id="36866" name="Segnaposto contenuto 2"/>
          <p:cNvSpPr>
            <a:spLocks noGrp="1"/>
          </p:cNvSpPr>
          <p:nvPr>
            <p:ph idx="1"/>
          </p:nvPr>
        </p:nvSpPr>
        <p:spPr>
          <a:xfrm>
            <a:off x="457200" y="1557338"/>
            <a:ext cx="8218488" cy="5183187"/>
          </a:xfrm>
        </p:spPr>
        <p:txBody>
          <a:bodyPr/>
          <a:lstStyle/>
          <a:p>
            <a:pPr marL="0" indent="0" algn="just">
              <a:spcAft>
                <a:spcPct val="0"/>
              </a:spcAft>
              <a:buFont typeface="Arial" charset="0"/>
              <a:buNone/>
            </a:pPr>
            <a:endParaRPr lang="it-IT" sz="2400" smtClean="0">
              <a:latin typeface="Candara" pitchFamily="34" charset="0"/>
            </a:endParaRPr>
          </a:p>
          <a:p>
            <a:pPr marL="0" indent="0" algn="just">
              <a:spcAft>
                <a:spcPct val="0"/>
              </a:spcAft>
              <a:buFont typeface="Arial" charset="0"/>
              <a:buNone/>
            </a:pPr>
            <a:r>
              <a:rPr lang="it-IT" sz="2400" smtClean="0"/>
              <a:t>… «presso ogni ASL debba essere istituito, con specifico provvedimento, il </a:t>
            </a:r>
            <a:r>
              <a:rPr lang="it-IT" sz="2400" smtClean="0">
                <a:solidFill>
                  <a:srgbClr val="00B0F0"/>
                </a:solidFill>
              </a:rPr>
              <a:t>Gruppo Disturbi Specifici di Apprendimento (GDSAp)</a:t>
            </a:r>
            <a:r>
              <a:rPr lang="it-IT" sz="2400" smtClean="0"/>
              <a:t>, composto dai seguenti profili professionali: </a:t>
            </a:r>
          </a:p>
          <a:p>
            <a:pPr marL="0" indent="0" algn="just">
              <a:spcAft>
                <a:spcPct val="0"/>
              </a:spcAft>
              <a:buFont typeface="Arial" charset="0"/>
              <a:buNone/>
            </a:pPr>
            <a:endParaRPr lang="it-IT" sz="1100" smtClean="0"/>
          </a:p>
          <a:p>
            <a:pPr marL="0" indent="0" algn="just">
              <a:spcAft>
                <a:spcPct val="0"/>
              </a:spcAft>
              <a:buFont typeface="Arial" charset="0"/>
              <a:buNone/>
            </a:pPr>
            <a:r>
              <a:rPr lang="it-IT" sz="2400" smtClean="0">
                <a:solidFill>
                  <a:srgbClr val="00B0F0"/>
                </a:solidFill>
              </a:rPr>
              <a:t>neuropsichiatra infantile, psicologo, logopedista, terapista della neuropsicomotricità dell’età evolutiva </a:t>
            </a:r>
          </a:p>
          <a:p>
            <a:pPr marL="0" indent="0" algn="just">
              <a:spcAft>
                <a:spcPct val="0"/>
              </a:spcAft>
              <a:buFont typeface="Arial" charset="0"/>
              <a:buNone/>
            </a:pPr>
            <a:endParaRPr lang="it-IT" sz="1100" smtClean="0">
              <a:solidFill>
                <a:srgbClr val="00B0F0"/>
              </a:solidFill>
            </a:endParaRPr>
          </a:p>
          <a:p>
            <a:pPr marL="0" indent="0" algn="just">
              <a:spcAft>
                <a:spcPct val="0"/>
              </a:spcAft>
              <a:buFont typeface="Arial" charset="0"/>
              <a:buNone/>
            </a:pPr>
            <a:r>
              <a:rPr lang="it-IT" sz="2400" smtClean="0"/>
              <a:t>che lavorano secondo il principio dell’</a:t>
            </a:r>
            <a:r>
              <a:rPr lang="it-IT" sz="2400" smtClean="0">
                <a:solidFill>
                  <a:srgbClr val="FF0000"/>
                </a:solidFill>
              </a:rPr>
              <a:t>integrazione multi-professionale </a:t>
            </a:r>
            <a:r>
              <a:rPr lang="it-IT" sz="2400" smtClean="0"/>
              <a:t>(…) e concorrono alla formulazione della diagnosi ciascuno per quanto di competenza. </a:t>
            </a:r>
          </a:p>
          <a:p>
            <a:pPr marL="0" indent="0" algn="just">
              <a:spcAft>
                <a:spcPct val="0"/>
              </a:spcAft>
              <a:buFont typeface="Arial" charset="0"/>
              <a:buNone/>
            </a:pPr>
            <a:r>
              <a:rPr lang="it-IT" sz="2400" smtClean="0"/>
              <a:t>Ogni ASL valuta se istituire anche più GDSAp qualora l’ambito territoriale fosse troppo esteso (p.e. uno per ogni distretto)»</a:t>
            </a:r>
          </a:p>
        </p:txBody>
      </p:sp>
      <p:pic>
        <p:nvPicPr>
          <p:cNvPr id="36867" name="Picture 2" descr="studioValori_Logo-colori"/>
          <p:cNvPicPr>
            <a:picLocks noChangeAspect="1" noChangeArrowheads="1"/>
          </p:cNvPicPr>
          <p:nvPr/>
        </p:nvPicPr>
        <p:blipFill>
          <a:blip r:embed="rId2"/>
          <a:srcRect/>
          <a:stretch>
            <a:fillRect/>
          </a:stretch>
        </p:blipFill>
        <p:spPr bwMode="auto">
          <a:xfrm>
            <a:off x="7246938" y="0"/>
            <a:ext cx="1827212"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620713"/>
            <a:ext cx="8229600" cy="998537"/>
          </a:xfrm>
        </p:spPr>
        <p:txBody>
          <a:bodyPr/>
          <a:lstStyle/>
          <a:p>
            <a:pPr algn="ctr" fontAlgn="auto">
              <a:spcAft>
                <a:spcPts val="0"/>
              </a:spcAft>
              <a:defRPr/>
            </a:pPr>
            <a:r>
              <a:rPr lang="it-IT" sz="3600" dirty="0"/>
              <a:t>Diagnosi </a:t>
            </a:r>
            <a:r>
              <a:rPr lang="it-IT" sz="3600" dirty="0">
                <a:latin typeface="Candara" pitchFamily="34" charset="0"/>
              </a:rPr>
              <a:t>formulate</a:t>
            </a:r>
            <a:r>
              <a:rPr lang="it-IT" sz="3600" dirty="0"/>
              <a:t> da privati</a:t>
            </a:r>
          </a:p>
        </p:txBody>
      </p:sp>
      <p:sp>
        <p:nvSpPr>
          <p:cNvPr id="31746" name="Segnaposto contenuto 2"/>
          <p:cNvSpPr>
            <a:spLocks noGrp="1"/>
          </p:cNvSpPr>
          <p:nvPr>
            <p:ph idx="1"/>
          </p:nvPr>
        </p:nvSpPr>
        <p:spPr>
          <a:xfrm>
            <a:off x="458788" y="1933575"/>
            <a:ext cx="8229600" cy="4924425"/>
          </a:xfrm>
        </p:spPr>
        <p:txBody>
          <a:bodyPr rtlCol="0">
            <a:normAutofit lnSpcReduction="10000"/>
          </a:bodyPr>
          <a:lstStyle/>
          <a:p>
            <a:pPr marL="0" indent="0" algn="just" fontAlgn="auto">
              <a:buFont typeface="Arial" charset="0"/>
              <a:buNone/>
              <a:defRPr/>
            </a:pPr>
            <a:r>
              <a:rPr lang="it-IT" sz="2800" dirty="0" smtClean="0"/>
              <a:t>Qualora il cittadino intendesse avvalersi di professionisti privati di fiducia per l’effettuazione della diagnosi di DSA, quest’ultima dovrà contenere, </a:t>
            </a:r>
          </a:p>
          <a:p>
            <a:pPr marL="0" indent="0" algn="just" fontAlgn="auto">
              <a:buFont typeface="Arial" charset="0"/>
              <a:buNone/>
              <a:defRPr/>
            </a:pPr>
            <a:r>
              <a:rPr lang="it-IT" sz="2800" dirty="0" smtClean="0"/>
              <a:t>in ottemperanza alle Linee Guida ed alla D.D. 547 del 21/7/2011, </a:t>
            </a:r>
          </a:p>
          <a:p>
            <a:pPr marL="0" indent="0" algn="just" fontAlgn="auto">
              <a:buFont typeface="Arial" charset="0"/>
              <a:buNone/>
              <a:defRPr/>
            </a:pPr>
            <a:r>
              <a:rPr lang="it-IT" sz="2800" dirty="0" smtClean="0"/>
              <a:t>la seguente documentazione sanitaria: </a:t>
            </a:r>
          </a:p>
          <a:p>
            <a:pPr marL="0" indent="0" algn="just" fontAlgn="auto">
              <a:defRPr/>
            </a:pPr>
            <a:r>
              <a:rPr lang="it-IT" sz="2800" dirty="0" smtClean="0">
                <a:solidFill>
                  <a:srgbClr val="00B0F0"/>
                </a:solidFill>
              </a:rPr>
              <a:t> </a:t>
            </a:r>
            <a:r>
              <a:rPr lang="it-IT" sz="2800" dirty="0" smtClean="0">
                <a:solidFill>
                  <a:schemeClr val="accent1">
                    <a:lumMod val="75000"/>
                    <a:lumOff val="25000"/>
                  </a:schemeClr>
                </a:solidFill>
              </a:rPr>
              <a:t>valutazione neuropsichiatrica infantile;</a:t>
            </a:r>
          </a:p>
          <a:p>
            <a:pPr marL="0" indent="0" algn="just" fontAlgn="auto">
              <a:defRPr/>
            </a:pPr>
            <a:r>
              <a:rPr lang="it-IT" sz="2800" dirty="0" smtClean="0">
                <a:solidFill>
                  <a:schemeClr val="accent1">
                    <a:lumMod val="75000"/>
                    <a:lumOff val="25000"/>
                  </a:schemeClr>
                </a:solidFill>
              </a:rPr>
              <a:t> valutazione del funzionamento intellettivo e delle</a:t>
            </a:r>
          </a:p>
          <a:p>
            <a:pPr marL="0" indent="0" algn="just" fontAlgn="auto">
              <a:buFont typeface="Arial" charset="0"/>
              <a:buNone/>
              <a:defRPr/>
            </a:pPr>
            <a:r>
              <a:rPr lang="it-IT" sz="2800" dirty="0" smtClean="0">
                <a:solidFill>
                  <a:schemeClr val="accent1">
                    <a:lumMod val="75000"/>
                    <a:lumOff val="25000"/>
                  </a:schemeClr>
                </a:solidFill>
              </a:rPr>
              <a:t>   abilità scolastiche;</a:t>
            </a:r>
          </a:p>
          <a:p>
            <a:pPr marL="0" indent="0" algn="just" fontAlgn="auto">
              <a:defRPr/>
            </a:pPr>
            <a:r>
              <a:rPr lang="it-IT" sz="2800" dirty="0" smtClean="0">
                <a:solidFill>
                  <a:schemeClr val="accent1">
                    <a:lumMod val="75000"/>
                    <a:lumOff val="25000"/>
                  </a:schemeClr>
                </a:solidFill>
              </a:rPr>
              <a:t> eventuale valutazione </a:t>
            </a:r>
            <a:r>
              <a:rPr lang="it-IT" sz="2800" dirty="0" err="1" smtClean="0">
                <a:solidFill>
                  <a:schemeClr val="accent1">
                    <a:lumMod val="75000"/>
                    <a:lumOff val="25000"/>
                  </a:schemeClr>
                </a:solidFill>
              </a:rPr>
              <a:t>neuropsicomotoria</a:t>
            </a:r>
            <a:r>
              <a:rPr lang="it-IT" sz="2800" dirty="0" smtClean="0">
                <a:solidFill>
                  <a:schemeClr val="accent1">
                    <a:lumMod val="75000"/>
                    <a:lumOff val="25000"/>
                  </a:schemeClr>
                </a:solidFill>
              </a:rPr>
              <a:t>.</a:t>
            </a:r>
          </a:p>
        </p:txBody>
      </p:sp>
      <p:pic>
        <p:nvPicPr>
          <p:cNvPr id="37891"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8313" y="1341438"/>
            <a:ext cx="7988300" cy="1504950"/>
          </a:xfrm>
        </p:spPr>
        <p:txBody>
          <a:bodyPr>
            <a:normAutofit fontScale="90000"/>
          </a:bodyPr>
          <a:lstStyle/>
          <a:p>
            <a:pPr fontAlgn="auto">
              <a:spcAft>
                <a:spcPts val="0"/>
              </a:spcAft>
              <a:defRPr/>
            </a:pPr>
            <a:r>
              <a:rPr lang="it-IT" sz="5400" dirty="0">
                <a:solidFill>
                  <a:schemeClr val="accent1">
                    <a:lumMod val="75000"/>
                    <a:lumOff val="25000"/>
                  </a:schemeClr>
                </a:solidFill>
              </a:rPr>
              <a:t>PROCESSO DIAGNOSTICO DSA</a:t>
            </a:r>
          </a:p>
        </p:txBody>
      </p:sp>
      <p:pic>
        <p:nvPicPr>
          <p:cNvPr id="38914"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fontAlgn="auto">
              <a:spcAft>
                <a:spcPts val="0"/>
              </a:spcAft>
              <a:defRPr/>
            </a:pPr>
            <a:r>
              <a:rPr lang="it-IT" sz="4800" dirty="0">
                <a:latin typeface="Candara" pitchFamily="34" charset="0"/>
              </a:rPr>
              <a:t>Quando fare diagnosi</a:t>
            </a:r>
          </a:p>
        </p:txBody>
      </p:sp>
      <p:sp>
        <p:nvSpPr>
          <p:cNvPr id="39938" name="CasellaDiTesto 2"/>
          <p:cNvSpPr txBox="1">
            <a:spLocks noChangeArrowheads="1"/>
          </p:cNvSpPr>
          <p:nvPr/>
        </p:nvSpPr>
        <p:spPr bwMode="auto">
          <a:xfrm>
            <a:off x="250825" y="1916113"/>
            <a:ext cx="8569325" cy="4832350"/>
          </a:xfrm>
          <a:prstGeom prst="rect">
            <a:avLst/>
          </a:prstGeom>
          <a:noFill/>
          <a:ln w="9525">
            <a:noFill/>
            <a:miter lim="800000"/>
            <a:headEnd/>
            <a:tailEnd/>
          </a:ln>
        </p:spPr>
        <p:txBody>
          <a:bodyPr>
            <a:spAutoFit/>
          </a:bodyPr>
          <a:lstStyle/>
          <a:p>
            <a:pPr algn="just"/>
            <a:r>
              <a:rPr lang="it-IT" sz="2800">
                <a:latin typeface="Calibri" pitchFamily="34" charset="0"/>
              </a:rPr>
              <a:t>La definizione di una diagnosi di DSA avviene </a:t>
            </a:r>
            <a:r>
              <a:rPr lang="it-IT" sz="2800">
                <a:solidFill>
                  <a:srgbClr val="00B0F0"/>
                </a:solidFill>
                <a:latin typeface="Calibri" pitchFamily="34" charset="0"/>
              </a:rPr>
              <a:t>in una fase successiva all’inizio del processo di apprendimento </a:t>
            </a:r>
            <a:r>
              <a:rPr lang="it-IT" sz="2800">
                <a:latin typeface="Calibri" pitchFamily="34" charset="0"/>
              </a:rPr>
              <a:t>scolastico.</a:t>
            </a:r>
          </a:p>
          <a:p>
            <a:pPr algn="just"/>
            <a:r>
              <a:rPr lang="it-IT" sz="2800">
                <a:latin typeface="Calibri" pitchFamily="34" charset="0"/>
              </a:rPr>
              <a:t>E’ necessario infatti che sia terminato il normale processo di insegnamento delle abilità di letto-scrittura (fine della seconda primaria) e di calcolo (fine della terza primaria).</a:t>
            </a:r>
          </a:p>
          <a:p>
            <a:pPr algn="just"/>
            <a:endParaRPr lang="it-IT" sz="2800">
              <a:latin typeface="Calibri" pitchFamily="34" charset="0"/>
            </a:endParaRPr>
          </a:p>
          <a:p>
            <a:pPr algn="just"/>
            <a:r>
              <a:rPr lang="it-IT" sz="2800">
                <a:latin typeface="Calibri" pitchFamily="34" charset="0"/>
              </a:rPr>
              <a:t>Tuttavia, prima è possibile individuare</a:t>
            </a:r>
            <a:r>
              <a:rPr lang="it-IT" sz="2800">
                <a:solidFill>
                  <a:schemeClr val="bg1"/>
                </a:solidFill>
                <a:latin typeface="Calibri" pitchFamily="34" charset="0"/>
              </a:rPr>
              <a:t> </a:t>
            </a:r>
            <a:r>
              <a:rPr lang="it-IT" sz="2800">
                <a:solidFill>
                  <a:srgbClr val="FF0000"/>
                </a:solidFill>
                <a:latin typeface="Calibri" pitchFamily="34" charset="0"/>
              </a:rPr>
              <a:t>fattori di </a:t>
            </a:r>
            <a:r>
              <a:rPr lang="it-IT" sz="2800">
                <a:latin typeface="Calibri" pitchFamily="34" charset="0"/>
              </a:rPr>
              <a:t>rischio e indicatori di ritardo di apprendimento che possono consentire l’attuazione di attività e interventi mirati e precoci e garantire una diagnosi tempestiva.</a:t>
            </a:r>
          </a:p>
        </p:txBody>
      </p:sp>
      <p:pic>
        <p:nvPicPr>
          <p:cNvPr id="39939"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765175"/>
            <a:ext cx="8229600" cy="1143000"/>
          </a:xfrm>
        </p:spPr>
        <p:txBody>
          <a:bodyPr>
            <a:noAutofit/>
          </a:bodyPr>
          <a:lstStyle/>
          <a:p>
            <a:pPr algn="ctr" fontAlgn="auto">
              <a:spcAft>
                <a:spcPts val="0"/>
              </a:spcAft>
              <a:defRPr/>
            </a:pPr>
            <a:r>
              <a:rPr lang="it-IT" sz="4000" dirty="0">
                <a:latin typeface="Candara" panose="020E0502030303020204" pitchFamily="34" charset="0"/>
              </a:rPr>
              <a:t>Quando è necessaria una valutazione?</a:t>
            </a:r>
          </a:p>
        </p:txBody>
      </p:sp>
      <p:sp>
        <p:nvSpPr>
          <p:cNvPr id="34818" name="Segnaposto contenuto 2"/>
          <p:cNvSpPr>
            <a:spLocks noGrp="1"/>
          </p:cNvSpPr>
          <p:nvPr>
            <p:ph idx="1"/>
          </p:nvPr>
        </p:nvSpPr>
        <p:spPr>
          <a:xfrm>
            <a:off x="581025" y="2227263"/>
            <a:ext cx="7989888" cy="3632200"/>
          </a:xfrm>
        </p:spPr>
        <p:txBody>
          <a:bodyPr rtlCol="0">
            <a:normAutofit fontScale="92500" lnSpcReduction="10000"/>
          </a:bodyPr>
          <a:lstStyle/>
          <a:p>
            <a:pPr marL="0" indent="0" algn="just" fontAlgn="auto">
              <a:buFont typeface="Arial" charset="0"/>
              <a:buNone/>
              <a:defRPr/>
            </a:pPr>
            <a:r>
              <a:rPr lang="it-IT" sz="2800" dirty="0" smtClean="0"/>
              <a:t>L’avvio del percorso diagnostico, in caso di sospetto di DSA, può avvenire solo dopo che il </a:t>
            </a:r>
            <a:r>
              <a:rPr lang="it-IT" sz="2800" dirty="0" smtClean="0">
                <a:solidFill>
                  <a:srgbClr val="FF0000"/>
                </a:solidFill>
              </a:rPr>
              <a:t>sistema scolastico </a:t>
            </a:r>
            <a:r>
              <a:rPr lang="it-IT" sz="2800" dirty="0" smtClean="0"/>
              <a:t>abbia attivato un </a:t>
            </a:r>
            <a:r>
              <a:rPr lang="it-IT" sz="2800" dirty="0" smtClean="0">
                <a:solidFill>
                  <a:srgbClr val="FF0000"/>
                </a:solidFill>
              </a:rPr>
              <a:t>periodo di osservazione </a:t>
            </a:r>
            <a:r>
              <a:rPr lang="it-IT" sz="2800" dirty="0" smtClean="0"/>
              <a:t>dell’alunno, non inferiore ai sei mesi e comunque non prima del secondo quadrimestre della seconda classe della scuola primaria (per eventuale disturbo della lettura o della scrittura), ed abbia attivato gli interventi di potenziamento didattico-educativi e di recupero delle possibili difficoltà di apprendimento. </a:t>
            </a:r>
          </a:p>
        </p:txBody>
      </p:sp>
      <p:pic>
        <p:nvPicPr>
          <p:cNvPr id="40963"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0375" y="1246188"/>
            <a:ext cx="8229600" cy="576262"/>
          </a:xfrm>
        </p:spPr>
        <p:txBody>
          <a:bodyPr>
            <a:noAutofit/>
          </a:bodyPr>
          <a:lstStyle/>
          <a:p>
            <a:pPr algn="ctr" fontAlgn="auto">
              <a:spcAft>
                <a:spcPts val="0"/>
              </a:spcAft>
              <a:defRPr/>
            </a:pPr>
            <a:r>
              <a:rPr lang="it-IT" sz="4000" dirty="0">
                <a:latin typeface="Candara" panose="020E0502030303020204" pitchFamily="34" charset="0"/>
              </a:rPr>
              <a:t>Determinazione n.°496 del 22 maggio 2014</a:t>
            </a:r>
          </a:p>
        </p:txBody>
      </p:sp>
      <p:sp>
        <p:nvSpPr>
          <p:cNvPr id="3" name="Segnaposto contenuto 2"/>
          <p:cNvSpPr>
            <a:spLocks noGrp="1"/>
          </p:cNvSpPr>
          <p:nvPr>
            <p:ph idx="1"/>
          </p:nvPr>
        </p:nvSpPr>
        <p:spPr>
          <a:xfrm>
            <a:off x="146050" y="1844675"/>
            <a:ext cx="8856663" cy="5013325"/>
          </a:xfrm>
        </p:spPr>
        <p:txBody>
          <a:bodyPr rtlCol="0">
            <a:normAutofit fontScale="47500" lnSpcReduction="20000"/>
          </a:bodyPr>
          <a:lstStyle/>
          <a:p>
            <a:pPr marL="0" indent="0" fontAlgn="auto">
              <a:spcAft>
                <a:spcPts val="0"/>
              </a:spcAft>
              <a:buFont typeface="Arial" pitchFamily="34" charset="0"/>
              <a:buNone/>
              <a:defRPr/>
            </a:pPr>
            <a:endParaRPr lang="it-IT" sz="3400" dirty="0" smtClean="0">
              <a:latin typeface="Candara" panose="020E0502030303020204" pitchFamily="34" charset="0"/>
            </a:endParaRPr>
          </a:p>
          <a:p>
            <a:pPr marL="0" indent="0" algn="ctr" fontAlgn="auto">
              <a:spcAft>
                <a:spcPts val="0"/>
              </a:spcAft>
              <a:buFont typeface="Arial" pitchFamily="34" charset="0"/>
              <a:buNone/>
              <a:defRPr/>
            </a:pPr>
            <a:r>
              <a:rPr lang="it-IT" sz="4400" dirty="0" smtClean="0"/>
              <a:t>DESCRIZIONE </a:t>
            </a:r>
            <a:r>
              <a:rPr lang="it-IT" sz="4400" dirty="0"/>
              <a:t>DELLE </a:t>
            </a:r>
            <a:r>
              <a:rPr lang="it-IT" sz="4400" b="1" dirty="0">
                <a:solidFill>
                  <a:srgbClr val="FF0000"/>
                </a:solidFill>
              </a:rPr>
              <a:t>AZIONI DEL PERCORSO</a:t>
            </a:r>
            <a:r>
              <a:rPr lang="it-IT" sz="4400" dirty="0"/>
              <a:t> DI DIAGNOSI E </a:t>
            </a:r>
            <a:r>
              <a:rPr lang="it-IT" sz="4400" dirty="0" err="1"/>
              <a:t>DI</a:t>
            </a:r>
            <a:r>
              <a:rPr lang="it-IT" sz="4400" dirty="0"/>
              <a:t> </a:t>
            </a:r>
            <a:r>
              <a:rPr lang="it-IT" sz="4400" dirty="0" smtClean="0"/>
              <a:t>CERTIFICAZIONE</a:t>
            </a:r>
          </a:p>
          <a:p>
            <a:pPr marL="0" indent="0" algn="ctr" fontAlgn="auto">
              <a:spcAft>
                <a:spcPts val="0"/>
              </a:spcAft>
              <a:buFont typeface="Arial" pitchFamily="34" charset="0"/>
              <a:buNone/>
              <a:defRPr/>
            </a:pPr>
            <a:endParaRPr lang="it-IT" sz="2100" dirty="0" smtClean="0"/>
          </a:p>
          <a:p>
            <a:pPr marL="0" indent="0" fontAlgn="auto">
              <a:spcAft>
                <a:spcPts val="0"/>
              </a:spcAft>
              <a:buFont typeface="Arial" pitchFamily="34" charset="0"/>
              <a:buNone/>
              <a:defRPr/>
            </a:pPr>
            <a:r>
              <a:rPr lang="it-IT" sz="4400" dirty="0" smtClean="0"/>
              <a:t>Al </a:t>
            </a:r>
            <a:r>
              <a:rPr lang="it-IT" sz="4400" dirty="0"/>
              <a:t>fine di giungere ad un corretto inquadramento diagnostico sono </a:t>
            </a:r>
            <a:r>
              <a:rPr lang="it-IT" sz="4400" b="1" dirty="0">
                <a:solidFill>
                  <a:srgbClr val="00B0F0"/>
                </a:solidFill>
              </a:rPr>
              <a:t>necessarie</a:t>
            </a:r>
            <a:r>
              <a:rPr lang="it-IT" sz="4400" dirty="0"/>
              <a:t> le seguenti valutazioni: </a:t>
            </a:r>
            <a:endParaRPr lang="it-IT" sz="4400" dirty="0" smtClean="0"/>
          </a:p>
          <a:p>
            <a:pPr marL="0" indent="0" fontAlgn="auto">
              <a:spcAft>
                <a:spcPts val="0"/>
              </a:spcAft>
              <a:buFont typeface="Arial" pitchFamily="34" charset="0"/>
              <a:buNone/>
              <a:defRPr/>
            </a:pPr>
            <a:endParaRPr lang="it-IT" sz="4400" dirty="0" smtClean="0"/>
          </a:p>
          <a:p>
            <a:pPr marL="306000" indent="-306000" fontAlgn="auto">
              <a:spcAft>
                <a:spcPts val="0"/>
              </a:spcAft>
              <a:buFont typeface="Wingdings" pitchFamily="2" charset="2"/>
              <a:buChar char="ü"/>
              <a:defRPr/>
            </a:pPr>
            <a:r>
              <a:rPr lang="it-IT" sz="4400" dirty="0" smtClean="0"/>
              <a:t>Valutazione del </a:t>
            </a:r>
            <a:r>
              <a:rPr lang="it-IT" sz="4400" b="1" dirty="0" smtClean="0">
                <a:solidFill>
                  <a:srgbClr val="FF0000"/>
                </a:solidFill>
              </a:rPr>
              <a:t>neuropsichiatra infantile</a:t>
            </a:r>
            <a:r>
              <a:rPr lang="it-IT" sz="4400" b="1" dirty="0" smtClean="0"/>
              <a:t> </a:t>
            </a:r>
            <a:r>
              <a:rPr lang="it-IT" sz="4400" dirty="0" smtClean="0"/>
              <a:t>che </a:t>
            </a:r>
            <a:r>
              <a:rPr lang="it-IT" sz="4400" dirty="0"/>
              <a:t>escluda la presenza di anomalie o patologie sensoriali, neurologiche e di gravi psicopatologie, che possano essere causa del disturbo, ed indichi eventuali disfunzioni correlabili con il disturbo</a:t>
            </a:r>
            <a:r>
              <a:rPr lang="it-IT" sz="4400" dirty="0" smtClean="0"/>
              <a:t>.</a:t>
            </a:r>
          </a:p>
          <a:p>
            <a:pPr marL="306000" indent="-306000" fontAlgn="auto">
              <a:spcAft>
                <a:spcPts val="0"/>
              </a:spcAft>
              <a:buFont typeface="Wingdings" pitchFamily="2" charset="2"/>
              <a:buChar char="ü"/>
              <a:defRPr/>
            </a:pPr>
            <a:r>
              <a:rPr lang="it-IT" sz="4400" dirty="0" smtClean="0"/>
              <a:t> Valutazione </a:t>
            </a:r>
            <a:r>
              <a:rPr lang="it-IT" sz="4400" dirty="0"/>
              <a:t>delle competenze cognitive attraverso l’utilizzo di test cognitivi multidimensionali che evidenzino il quoziente intellettivo, il relativo profilo di funzionamento con attenzione agli aspetti emotivo </a:t>
            </a:r>
            <a:r>
              <a:rPr lang="it-IT" sz="4400" dirty="0" smtClean="0"/>
              <a:t>relazionali ad </a:t>
            </a:r>
            <a:r>
              <a:rPr lang="it-IT" sz="4400" dirty="0"/>
              <a:t>opera dello </a:t>
            </a:r>
            <a:r>
              <a:rPr lang="it-IT" sz="4400" b="1" dirty="0" smtClean="0">
                <a:solidFill>
                  <a:srgbClr val="FF0000"/>
                </a:solidFill>
              </a:rPr>
              <a:t>psicologo per l’età evolutiva</a:t>
            </a:r>
            <a:r>
              <a:rPr lang="it-IT" sz="4400" dirty="0" smtClean="0"/>
              <a:t>.</a:t>
            </a:r>
          </a:p>
          <a:p>
            <a:pPr marL="306000" indent="-306000" fontAlgn="auto">
              <a:spcAft>
                <a:spcPts val="0"/>
              </a:spcAft>
              <a:buFont typeface="Wingdings" pitchFamily="2" charset="2"/>
              <a:buChar char="ü"/>
              <a:defRPr/>
            </a:pPr>
            <a:r>
              <a:rPr lang="it-IT" sz="4400" dirty="0" smtClean="0"/>
              <a:t>Prove </a:t>
            </a:r>
            <a:r>
              <a:rPr lang="it-IT" sz="4400" dirty="0"/>
              <a:t>di valutazione delle abilità scolastiche secondo i parametri </a:t>
            </a:r>
            <a:r>
              <a:rPr lang="it-IT" sz="4400" dirty="0" smtClean="0"/>
              <a:t>previsti </a:t>
            </a:r>
            <a:r>
              <a:rPr lang="it-IT" sz="4400" dirty="0"/>
              <a:t>ad opera del </a:t>
            </a:r>
            <a:r>
              <a:rPr lang="it-IT" sz="4400" b="1" dirty="0" smtClean="0">
                <a:solidFill>
                  <a:srgbClr val="FF0000"/>
                </a:solidFill>
              </a:rPr>
              <a:t>logopedista</a:t>
            </a:r>
            <a:r>
              <a:rPr lang="it-IT" sz="4400" dirty="0"/>
              <a:t>.</a:t>
            </a:r>
          </a:p>
        </p:txBody>
      </p:sp>
      <p:pic>
        <p:nvPicPr>
          <p:cNvPr id="41987" name="Picture 2" descr="studioValori_Logo-colori"/>
          <p:cNvPicPr>
            <a:picLocks noChangeAspect="1" noChangeArrowheads="1"/>
          </p:cNvPicPr>
          <p:nvPr/>
        </p:nvPicPr>
        <p:blipFill>
          <a:blip r:embed="rId2"/>
          <a:srcRect/>
          <a:stretch>
            <a:fillRect/>
          </a:stretch>
        </p:blipFill>
        <p:spPr bwMode="auto">
          <a:xfrm>
            <a:off x="7316788" y="0"/>
            <a:ext cx="1827212"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0688" y="765175"/>
            <a:ext cx="8229600" cy="1143000"/>
          </a:xfrm>
        </p:spPr>
        <p:txBody>
          <a:bodyPr>
            <a:noAutofit/>
          </a:bodyPr>
          <a:lstStyle/>
          <a:p>
            <a:pPr algn="ctr" fontAlgn="auto">
              <a:spcAft>
                <a:spcPts val="0"/>
              </a:spcAft>
              <a:defRPr/>
            </a:pPr>
            <a:r>
              <a:rPr lang="it-IT" sz="4000" dirty="0">
                <a:latin typeface="Candara" panose="020E0502030303020204" pitchFamily="34" charset="0"/>
              </a:rPr>
              <a:t>Determinazione n.°496 del 22 maggio 2014</a:t>
            </a:r>
            <a:endParaRPr lang="it-IT" sz="3600" dirty="0"/>
          </a:p>
        </p:txBody>
      </p:sp>
      <p:sp>
        <p:nvSpPr>
          <p:cNvPr id="3" name="Segnaposto contenuto 2"/>
          <p:cNvSpPr>
            <a:spLocks noGrp="1"/>
          </p:cNvSpPr>
          <p:nvPr>
            <p:ph idx="1"/>
          </p:nvPr>
        </p:nvSpPr>
        <p:spPr>
          <a:xfrm>
            <a:off x="179388" y="1600200"/>
            <a:ext cx="8713787" cy="5068888"/>
          </a:xfrm>
        </p:spPr>
        <p:txBody>
          <a:bodyPr rtlCol="0">
            <a:normAutofit/>
          </a:bodyPr>
          <a:lstStyle/>
          <a:p>
            <a:pPr marL="0" indent="0" fontAlgn="auto">
              <a:spcAft>
                <a:spcPts val="0"/>
              </a:spcAft>
              <a:buFont typeface="Arial" pitchFamily="34" charset="0"/>
              <a:buNone/>
              <a:defRPr/>
            </a:pPr>
            <a:r>
              <a:rPr lang="it-IT" sz="2800" dirty="0"/>
              <a:t>La </a:t>
            </a:r>
            <a:r>
              <a:rPr lang="it-IT" sz="2800" dirty="0" smtClean="0"/>
              <a:t>certificazione:</a:t>
            </a:r>
          </a:p>
          <a:p>
            <a:pPr marL="0" indent="0" fontAlgn="auto">
              <a:spcAft>
                <a:spcPts val="0"/>
              </a:spcAft>
              <a:buFont typeface="Arial" pitchFamily="34" charset="0"/>
              <a:buNone/>
              <a:defRPr/>
            </a:pPr>
            <a:endParaRPr lang="it-IT" sz="2800" dirty="0" smtClean="0"/>
          </a:p>
          <a:p>
            <a:pPr marL="306000" indent="-306000" fontAlgn="auto">
              <a:spcAft>
                <a:spcPts val="0"/>
              </a:spcAft>
              <a:buFont typeface="Wingdings" pitchFamily="2" charset="2"/>
              <a:buChar char="Ø"/>
              <a:defRPr/>
            </a:pPr>
            <a:r>
              <a:rPr lang="it-IT" sz="2800" dirty="0" smtClean="0"/>
              <a:t>ha </a:t>
            </a:r>
            <a:r>
              <a:rPr lang="it-IT" sz="2800" dirty="0"/>
              <a:t>validità almeno </a:t>
            </a:r>
            <a:r>
              <a:rPr lang="it-IT" sz="2800" dirty="0" smtClean="0"/>
              <a:t>triennale;</a:t>
            </a:r>
          </a:p>
          <a:p>
            <a:pPr marL="306000" indent="-306000" fontAlgn="auto">
              <a:spcAft>
                <a:spcPts val="0"/>
              </a:spcAft>
              <a:buFont typeface="Arial" pitchFamily="34" charset="0"/>
              <a:buNone/>
              <a:defRPr/>
            </a:pPr>
            <a:endParaRPr lang="it-IT" sz="2800" dirty="0" smtClean="0"/>
          </a:p>
          <a:p>
            <a:pPr marL="306000" indent="-306000" fontAlgn="auto">
              <a:spcAft>
                <a:spcPts val="0"/>
              </a:spcAft>
              <a:buFont typeface="Wingdings" pitchFamily="2" charset="2"/>
              <a:buChar char="Ø"/>
              <a:defRPr/>
            </a:pPr>
            <a:r>
              <a:rPr lang="it-IT" sz="2800" dirty="0" smtClean="0"/>
              <a:t>va </a:t>
            </a:r>
            <a:r>
              <a:rPr lang="it-IT" sz="2800" dirty="0"/>
              <a:t>rinnovata al passaggio di scuola (da primaria a secondaria di primo grado, e successivamente alla secondaria di secondo grado) salvo il caso in cui sia stata effettuata prima dei tre anni del passaggio, ponendo attenzione alla sua validità in coincidenza con gli “esami di stato</a:t>
            </a:r>
            <a:r>
              <a:rPr lang="it-IT" sz="2800" dirty="0" smtClean="0"/>
              <a:t>”.</a:t>
            </a:r>
            <a:endParaRPr lang="it-IT" sz="2800" dirty="0"/>
          </a:p>
        </p:txBody>
      </p:sp>
      <p:pic>
        <p:nvPicPr>
          <p:cNvPr id="43011" name="Picture 2" descr="studioValori_Logo-colori"/>
          <p:cNvPicPr>
            <a:picLocks noChangeAspect="1" noChangeArrowheads="1"/>
          </p:cNvPicPr>
          <p:nvPr/>
        </p:nvPicPr>
        <p:blipFill>
          <a:blip r:embed="rId2"/>
          <a:srcRect/>
          <a:stretch>
            <a:fillRect/>
          </a:stretch>
        </p:blipFill>
        <p:spPr bwMode="auto">
          <a:xfrm>
            <a:off x="7326313" y="0"/>
            <a:ext cx="1827212"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935038" y="1071563"/>
            <a:ext cx="1222375" cy="431800"/>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t>SCUOLA</a:t>
            </a:r>
          </a:p>
        </p:txBody>
      </p:sp>
      <p:sp>
        <p:nvSpPr>
          <p:cNvPr id="4" name="Rettangolo 3"/>
          <p:cNvSpPr/>
          <p:nvPr/>
        </p:nvSpPr>
        <p:spPr>
          <a:xfrm>
            <a:off x="468313" y="2276475"/>
            <a:ext cx="1943100" cy="720725"/>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identificazione precoce dei casi a rischio</a:t>
            </a:r>
          </a:p>
        </p:txBody>
      </p:sp>
      <p:sp>
        <p:nvSpPr>
          <p:cNvPr id="5" name="Rettangolo 4"/>
          <p:cNvSpPr/>
          <p:nvPr/>
        </p:nvSpPr>
        <p:spPr>
          <a:xfrm>
            <a:off x="468313" y="3141663"/>
            <a:ext cx="1943100" cy="574675"/>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attività di recupero didattico mirato</a:t>
            </a:r>
          </a:p>
        </p:txBody>
      </p:sp>
      <p:sp>
        <p:nvSpPr>
          <p:cNvPr id="6" name="Rettangolo 5"/>
          <p:cNvSpPr/>
          <p:nvPr/>
        </p:nvSpPr>
        <p:spPr>
          <a:xfrm>
            <a:off x="468313" y="3860800"/>
            <a:ext cx="1943100" cy="720725"/>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comunicazione della scuola alla famiglia</a:t>
            </a:r>
          </a:p>
        </p:txBody>
      </p:sp>
      <p:sp>
        <p:nvSpPr>
          <p:cNvPr id="7" name="Rettangolo arrotondato 6"/>
          <p:cNvSpPr/>
          <p:nvPr/>
        </p:nvSpPr>
        <p:spPr>
          <a:xfrm>
            <a:off x="4024313" y="1071563"/>
            <a:ext cx="14414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t>FAMIGLIA</a:t>
            </a:r>
          </a:p>
        </p:txBody>
      </p:sp>
      <p:sp>
        <p:nvSpPr>
          <p:cNvPr id="8" name="Rettangolo 7"/>
          <p:cNvSpPr/>
          <p:nvPr/>
        </p:nvSpPr>
        <p:spPr>
          <a:xfrm>
            <a:off x="3881438" y="3860800"/>
            <a:ext cx="17287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RICHIESTA </a:t>
            </a:r>
            <a:r>
              <a:rPr lang="it-IT" sz="1400" b="1" dirty="0" err="1"/>
              <a:t>DI</a:t>
            </a:r>
            <a:r>
              <a:rPr lang="it-IT" sz="1400" b="1" dirty="0"/>
              <a:t> VALUTAZIONE</a:t>
            </a:r>
          </a:p>
        </p:txBody>
      </p:sp>
      <p:sp>
        <p:nvSpPr>
          <p:cNvPr id="9" name="Rettangolo arrotondato 8"/>
          <p:cNvSpPr/>
          <p:nvPr/>
        </p:nvSpPr>
        <p:spPr>
          <a:xfrm>
            <a:off x="7199313" y="1071563"/>
            <a:ext cx="1225550" cy="43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t>SANITÀ</a:t>
            </a:r>
          </a:p>
        </p:txBody>
      </p:sp>
      <p:sp>
        <p:nvSpPr>
          <p:cNvPr id="10" name="Rettangolo 9"/>
          <p:cNvSpPr/>
          <p:nvPr/>
        </p:nvSpPr>
        <p:spPr>
          <a:xfrm>
            <a:off x="6948488" y="3860800"/>
            <a:ext cx="1727200" cy="7207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iter diagnostico</a:t>
            </a:r>
          </a:p>
        </p:txBody>
      </p:sp>
      <p:sp>
        <p:nvSpPr>
          <p:cNvPr id="13" name="Rettangolo 12"/>
          <p:cNvSpPr/>
          <p:nvPr/>
        </p:nvSpPr>
        <p:spPr>
          <a:xfrm>
            <a:off x="6948488" y="4941888"/>
            <a:ext cx="1727200" cy="1079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rilascio documento di certificazione diagnostica</a:t>
            </a:r>
          </a:p>
        </p:txBody>
      </p:sp>
      <p:sp>
        <p:nvSpPr>
          <p:cNvPr id="14" name="Rettangolo 13"/>
          <p:cNvSpPr/>
          <p:nvPr/>
        </p:nvSpPr>
        <p:spPr>
          <a:xfrm>
            <a:off x="3883025" y="4964113"/>
            <a:ext cx="17272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consegna la diagnosi alla scuola</a:t>
            </a:r>
          </a:p>
        </p:txBody>
      </p:sp>
      <p:sp>
        <p:nvSpPr>
          <p:cNvPr id="15" name="Rettangolo 14"/>
          <p:cNvSpPr/>
          <p:nvPr/>
        </p:nvSpPr>
        <p:spPr>
          <a:xfrm>
            <a:off x="2155825" y="5060950"/>
            <a:ext cx="1223963" cy="863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stesura PDP</a:t>
            </a:r>
          </a:p>
        </p:txBody>
      </p:sp>
      <p:sp>
        <p:nvSpPr>
          <p:cNvPr id="16" name="Rettangolo 15"/>
          <p:cNvSpPr/>
          <p:nvPr/>
        </p:nvSpPr>
        <p:spPr>
          <a:xfrm>
            <a:off x="468313" y="6119813"/>
            <a:ext cx="1943100" cy="287337"/>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t>interventi in classe</a:t>
            </a:r>
          </a:p>
        </p:txBody>
      </p:sp>
      <p:cxnSp>
        <p:nvCxnSpPr>
          <p:cNvPr id="21" name="Connettore 1 20"/>
          <p:cNvCxnSpPr>
            <a:stCxn id="4" idx="2"/>
            <a:endCxn id="5" idx="0"/>
          </p:cNvCxnSpPr>
          <p:nvPr/>
        </p:nvCxnSpPr>
        <p:spPr>
          <a:xfrm>
            <a:off x="1439863" y="2997200"/>
            <a:ext cx="0"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a:stCxn id="5" idx="2"/>
            <a:endCxn id="6" idx="0"/>
          </p:cNvCxnSpPr>
          <p:nvPr/>
        </p:nvCxnSpPr>
        <p:spPr>
          <a:xfrm>
            <a:off x="1439863" y="3716338"/>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a:stCxn id="6" idx="3"/>
            <a:endCxn id="8" idx="1"/>
          </p:cNvCxnSpPr>
          <p:nvPr/>
        </p:nvCxnSpPr>
        <p:spPr>
          <a:xfrm>
            <a:off x="2411413" y="4221163"/>
            <a:ext cx="14700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a:stCxn id="8" idx="3"/>
            <a:endCxn id="10" idx="1"/>
          </p:cNvCxnSpPr>
          <p:nvPr/>
        </p:nvCxnSpPr>
        <p:spPr>
          <a:xfrm>
            <a:off x="5610225" y="4221163"/>
            <a:ext cx="1338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a:stCxn id="10" idx="2"/>
            <a:endCxn id="13" idx="0"/>
          </p:cNvCxnSpPr>
          <p:nvPr/>
        </p:nvCxnSpPr>
        <p:spPr>
          <a:xfrm>
            <a:off x="7812088" y="4581525"/>
            <a:ext cx="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a:stCxn id="13" idx="1"/>
            <a:endCxn id="14" idx="3"/>
          </p:cNvCxnSpPr>
          <p:nvPr/>
        </p:nvCxnSpPr>
        <p:spPr>
          <a:xfrm flipH="1">
            <a:off x="5610225" y="5481638"/>
            <a:ext cx="1338263" cy="22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1 32"/>
          <p:cNvCxnSpPr>
            <a:stCxn id="14" idx="1"/>
            <a:endCxn id="15" idx="3"/>
          </p:cNvCxnSpPr>
          <p:nvPr/>
        </p:nvCxnSpPr>
        <p:spPr>
          <a:xfrm flipH="1" flipV="1">
            <a:off x="3379788" y="5492750"/>
            <a:ext cx="503237"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Forma 34"/>
          <p:cNvCxnSpPr>
            <a:stCxn id="15" idx="1"/>
            <a:endCxn id="16" idx="0"/>
          </p:cNvCxnSpPr>
          <p:nvPr/>
        </p:nvCxnSpPr>
        <p:spPr>
          <a:xfrm rot="10800000" flipV="1">
            <a:off x="1439863" y="5492750"/>
            <a:ext cx="715962" cy="62706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476250"/>
            <a:ext cx="8229600" cy="1143000"/>
          </a:xfrm>
        </p:spPr>
        <p:txBody>
          <a:bodyPr/>
          <a:lstStyle/>
          <a:p>
            <a:pPr algn="ctr" fontAlgn="auto">
              <a:spcAft>
                <a:spcPts val="0"/>
              </a:spcAft>
              <a:defRPr/>
            </a:pPr>
            <a:r>
              <a:rPr lang="it-IT" sz="4400" dirty="0">
                <a:latin typeface="Candara" panose="020E0502030303020204" pitchFamily="34" charset="0"/>
              </a:rPr>
              <a:t>Quali punti affronteremo</a:t>
            </a:r>
          </a:p>
        </p:txBody>
      </p:sp>
      <p:sp>
        <p:nvSpPr>
          <p:cNvPr id="3" name="Segnaposto contenuto 2"/>
          <p:cNvSpPr>
            <a:spLocks noGrp="1"/>
          </p:cNvSpPr>
          <p:nvPr>
            <p:ph idx="1"/>
          </p:nvPr>
        </p:nvSpPr>
        <p:spPr>
          <a:xfrm>
            <a:off x="473075" y="1773238"/>
            <a:ext cx="7632700" cy="4886325"/>
          </a:xfrm>
        </p:spPr>
        <p:txBody>
          <a:bodyPr rtlCol="0">
            <a:normAutofit/>
          </a:bodyPr>
          <a:lstStyle/>
          <a:p>
            <a:pPr marL="514350" indent="-514350" fontAlgn="auto">
              <a:spcAft>
                <a:spcPts val="0"/>
              </a:spcAft>
              <a:buFont typeface="Arial" pitchFamily="34" charset="0"/>
              <a:buChar char="•"/>
              <a:defRPr/>
            </a:pPr>
            <a:r>
              <a:rPr lang="it-IT" sz="2400" dirty="0" smtClean="0"/>
              <a:t>Definizione e caratteristiche dei DSA</a:t>
            </a:r>
          </a:p>
          <a:p>
            <a:pPr marL="514350" indent="-514350" fontAlgn="auto">
              <a:spcAft>
                <a:spcPts val="0"/>
              </a:spcAft>
              <a:buFont typeface="Arial" pitchFamily="34" charset="0"/>
              <a:buChar char="•"/>
              <a:defRPr/>
            </a:pPr>
            <a:r>
              <a:rPr lang="it-IT" sz="2400" dirty="0" smtClean="0"/>
              <a:t>Normativa nazionale e regionale vigente in merito alla diagnosi e certificazione dei DSA</a:t>
            </a:r>
          </a:p>
          <a:p>
            <a:pPr marL="514350" indent="-514350" fontAlgn="auto">
              <a:spcAft>
                <a:spcPts val="0"/>
              </a:spcAft>
              <a:buFont typeface="Arial" pitchFamily="34" charset="0"/>
              <a:buChar char="•"/>
              <a:defRPr/>
            </a:pPr>
            <a:r>
              <a:rPr lang="it-IT" sz="2400" dirty="0" smtClean="0"/>
              <a:t>Campanelli d’allarme</a:t>
            </a:r>
          </a:p>
          <a:p>
            <a:pPr marL="514350" indent="-514350" fontAlgn="auto">
              <a:spcAft>
                <a:spcPts val="0"/>
              </a:spcAft>
              <a:buFont typeface="Arial" pitchFamily="34" charset="0"/>
              <a:buChar char="•"/>
              <a:defRPr/>
            </a:pPr>
            <a:r>
              <a:rPr lang="it-IT" sz="2400" dirty="0" smtClean="0"/>
              <a:t>Percorso diagnostico e specialisti coinvolti </a:t>
            </a:r>
          </a:p>
          <a:p>
            <a:pPr marL="514350" indent="-514350" fontAlgn="auto">
              <a:spcAft>
                <a:spcPts val="0"/>
              </a:spcAft>
              <a:buFont typeface="Arial" pitchFamily="34" charset="0"/>
              <a:buChar char="•"/>
              <a:defRPr/>
            </a:pPr>
            <a:r>
              <a:rPr lang="it-IT" sz="2400" dirty="0" smtClean="0"/>
              <a:t>Piano Didattico Personalizzato (PDP)</a:t>
            </a:r>
          </a:p>
          <a:p>
            <a:pPr marL="514350" indent="-514350" fontAlgn="auto">
              <a:spcAft>
                <a:spcPts val="0"/>
              </a:spcAft>
              <a:buFont typeface="Arial" pitchFamily="34" charset="0"/>
              <a:buChar char="•"/>
              <a:defRPr/>
            </a:pPr>
            <a:r>
              <a:rPr lang="it-IT" sz="2400" dirty="0" smtClean="0"/>
              <a:t>Strumenti compensativi/dispensativi</a:t>
            </a:r>
          </a:p>
          <a:p>
            <a:pPr marL="514350" indent="-514350" fontAlgn="auto">
              <a:spcAft>
                <a:spcPts val="0"/>
              </a:spcAft>
              <a:buFont typeface="Arial" pitchFamily="34" charset="0"/>
              <a:buChar char="•"/>
              <a:defRPr/>
            </a:pPr>
            <a:r>
              <a:rPr lang="it-IT" sz="2400" dirty="0" smtClean="0"/>
              <a:t>Cenni sui percorsi di riabilitazione</a:t>
            </a:r>
          </a:p>
          <a:p>
            <a:pPr marL="306000" indent="-306000" fontAlgn="auto">
              <a:spcAft>
                <a:spcPts val="0"/>
              </a:spcAft>
              <a:buFont typeface="Arial" pitchFamily="34" charset="0"/>
              <a:buNone/>
              <a:defRPr/>
            </a:pPr>
            <a:endParaRPr lang="it-IT" dirty="0" smtClean="0">
              <a:latin typeface="Candara" panose="020E0502030303020204" pitchFamily="34" charset="0"/>
            </a:endParaRPr>
          </a:p>
        </p:txBody>
      </p:sp>
      <p:pic>
        <p:nvPicPr>
          <p:cNvPr id="20483" name="Picture 2" descr="studioValori_Logo-colori"/>
          <p:cNvPicPr>
            <a:picLocks noChangeAspect="1" noChangeArrowheads="1"/>
          </p:cNvPicPr>
          <p:nvPr/>
        </p:nvPicPr>
        <p:blipFill>
          <a:blip r:embed="rId2"/>
          <a:srcRect/>
          <a:stretch>
            <a:fillRect/>
          </a:stretch>
        </p:blipFill>
        <p:spPr bwMode="auto">
          <a:xfrm>
            <a:off x="7294563" y="115888"/>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fontAlgn="auto">
              <a:spcAft>
                <a:spcPts val="0"/>
              </a:spcAft>
              <a:defRPr/>
            </a:pPr>
            <a:r>
              <a:rPr lang="it-IT" sz="4400" dirty="0" smtClean="0">
                <a:latin typeface="Candara" pitchFamily="34" charset="0"/>
              </a:rPr>
              <a:t>Importanza della diagnosi</a:t>
            </a:r>
            <a:endParaRPr lang="it-IT" sz="4400" dirty="0">
              <a:latin typeface="Candara" pitchFamily="34" charset="0"/>
            </a:endParaRPr>
          </a:p>
        </p:txBody>
      </p:sp>
      <p:sp>
        <p:nvSpPr>
          <p:cNvPr id="3" name="Sottotitolo 2"/>
          <p:cNvSpPr>
            <a:spLocks noGrp="1"/>
          </p:cNvSpPr>
          <p:nvPr>
            <p:ph idx="1"/>
          </p:nvPr>
        </p:nvSpPr>
        <p:spPr>
          <a:xfrm>
            <a:off x="581025" y="2227263"/>
            <a:ext cx="7989888" cy="3632200"/>
          </a:xfrm>
        </p:spPr>
        <p:txBody>
          <a:bodyPr rtlCol="0">
            <a:normAutofit fontScale="25000" lnSpcReduction="20000"/>
          </a:bodyPr>
          <a:lstStyle/>
          <a:p>
            <a:pPr marL="306000" indent="-306000" fontAlgn="auto">
              <a:spcAft>
                <a:spcPts val="0"/>
              </a:spcAft>
              <a:buFont typeface="Arial" pitchFamily="34" charset="0"/>
              <a:buNone/>
              <a:defRPr/>
            </a:pPr>
            <a:r>
              <a:rPr lang="it-IT" sz="9600" dirty="0" smtClean="0"/>
              <a:t>Non dimentichiamo che la diagnosi </a:t>
            </a:r>
          </a:p>
          <a:p>
            <a:pPr marL="306000" indent="-306000" fontAlgn="auto">
              <a:spcAft>
                <a:spcPts val="0"/>
              </a:spcAft>
              <a:buFont typeface="Arial" pitchFamily="34" charset="0"/>
              <a:buNone/>
              <a:defRPr/>
            </a:pPr>
            <a:endParaRPr lang="it-IT" sz="9600" dirty="0" smtClean="0"/>
          </a:p>
          <a:p>
            <a:pPr marL="306000" indent="-306000" fontAlgn="auto">
              <a:spcAft>
                <a:spcPts val="0"/>
              </a:spcAft>
              <a:buFont typeface="Wingdings" pitchFamily="2" charset="2"/>
              <a:buChar char="v"/>
              <a:defRPr/>
            </a:pPr>
            <a:r>
              <a:rPr lang="it-IT" sz="9600" dirty="0" smtClean="0"/>
              <a:t> permette di capire finalmente che cosa sta succedendo al bambino, consentendo di evitare gli errori più comuni come quello di colpevolizzarlo («non impara perché non si impegna!») e di attribuire la causa a problemi psicologici, errori che determinano sofferenze, frustrazioni e talora conseguenze irreparabili. </a:t>
            </a:r>
          </a:p>
          <a:p>
            <a:pPr marL="306000" indent="-306000" fontAlgn="auto">
              <a:spcAft>
                <a:spcPts val="0"/>
              </a:spcAft>
              <a:buFont typeface="Arial" pitchFamily="34" charset="0"/>
              <a:buChar char="•"/>
              <a:defRPr/>
            </a:pPr>
            <a:endParaRPr lang="it-IT" sz="9600" dirty="0" smtClean="0"/>
          </a:p>
          <a:p>
            <a:pPr marL="306000" indent="-306000" fontAlgn="auto">
              <a:spcAft>
                <a:spcPts val="0"/>
              </a:spcAft>
              <a:buFont typeface="Wingdings" pitchFamily="2" charset="2"/>
              <a:buChar char="v"/>
              <a:defRPr/>
            </a:pPr>
            <a:r>
              <a:rPr lang="it-IT" sz="9600" dirty="0" smtClean="0"/>
              <a:t>deve rispondere alle necessità della scuola e saper fornire agli insegnanti e alla famiglia quel corredo di informazioni che soltanto da uno specialista possono pervenire.</a:t>
            </a:r>
          </a:p>
          <a:p>
            <a:pPr marL="306000" indent="-306000" algn="just" fontAlgn="auto">
              <a:spcAft>
                <a:spcPts val="0"/>
              </a:spcAft>
              <a:buFont typeface="Arial" pitchFamily="34" charset="0"/>
              <a:buNone/>
              <a:defRPr/>
            </a:pPr>
            <a:endParaRPr lang="it-IT" sz="2400" b="1" dirty="0">
              <a:latin typeface="Candara" pitchFamily="34" charset="0"/>
            </a:endParaRPr>
          </a:p>
        </p:txBody>
      </p:sp>
      <p:pic>
        <p:nvPicPr>
          <p:cNvPr id="45059"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3203575" y="188913"/>
            <a:ext cx="2808288" cy="936625"/>
          </a:xfrm>
          <a:prstGeom prst="roundRect">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schemeClr val="tx1"/>
                </a:solidFill>
              </a:rPr>
              <a:t>LA FAMIGLIA RICHIEDE LA VALUTAZIONE</a:t>
            </a:r>
          </a:p>
        </p:txBody>
      </p:sp>
      <p:sp>
        <p:nvSpPr>
          <p:cNvPr id="6" name="Ovale 5"/>
          <p:cNvSpPr/>
          <p:nvPr/>
        </p:nvSpPr>
        <p:spPr>
          <a:xfrm>
            <a:off x="684213" y="1052513"/>
            <a:ext cx="2016125"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t>S.S.N.</a:t>
            </a:r>
          </a:p>
        </p:txBody>
      </p:sp>
      <p:sp>
        <p:nvSpPr>
          <p:cNvPr id="9" name="Ovale 8"/>
          <p:cNvSpPr/>
          <p:nvPr/>
        </p:nvSpPr>
        <p:spPr>
          <a:xfrm>
            <a:off x="6588125" y="1052513"/>
            <a:ext cx="2016125"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t>STUDI PRIVATI</a:t>
            </a:r>
          </a:p>
        </p:txBody>
      </p:sp>
      <p:cxnSp>
        <p:nvCxnSpPr>
          <p:cNvPr id="11" name="Forma 10"/>
          <p:cNvCxnSpPr>
            <a:stCxn id="3" idx="3"/>
            <a:endCxn id="9" idx="0"/>
          </p:cNvCxnSpPr>
          <p:nvPr/>
        </p:nvCxnSpPr>
        <p:spPr>
          <a:xfrm>
            <a:off x="6011863" y="657225"/>
            <a:ext cx="1584325" cy="3952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Forma 12"/>
          <p:cNvCxnSpPr>
            <a:stCxn id="3" idx="1"/>
            <a:endCxn id="6" idx="0"/>
          </p:cNvCxnSpPr>
          <p:nvPr/>
        </p:nvCxnSpPr>
        <p:spPr>
          <a:xfrm rot="10800000" flipV="1">
            <a:off x="1692275" y="657225"/>
            <a:ext cx="1511300" cy="3952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50825" y="2924175"/>
            <a:ext cx="1368425" cy="5762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SERVIZIO </a:t>
            </a:r>
            <a:r>
              <a:rPr lang="it-IT" dirty="0" err="1"/>
              <a:t>DI</a:t>
            </a:r>
            <a:r>
              <a:rPr lang="it-IT" dirty="0"/>
              <a:t> NPI</a:t>
            </a:r>
          </a:p>
        </p:txBody>
      </p:sp>
      <p:sp>
        <p:nvSpPr>
          <p:cNvPr id="19" name="Rettangolo 18"/>
          <p:cNvSpPr/>
          <p:nvPr/>
        </p:nvSpPr>
        <p:spPr>
          <a:xfrm>
            <a:off x="1835150" y="2492375"/>
            <a:ext cx="1657350" cy="5762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SERVIZIO </a:t>
            </a:r>
            <a:r>
              <a:rPr lang="it-IT" dirty="0" err="1"/>
              <a:t>DI</a:t>
            </a:r>
            <a:r>
              <a:rPr lang="it-IT" dirty="0"/>
              <a:t> PSICOLOGIA</a:t>
            </a:r>
          </a:p>
        </p:txBody>
      </p:sp>
      <p:sp>
        <p:nvSpPr>
          <p:cNvPr id="20" name="Rettangolo 19"/>
          <p:cNvSpPr/>
          <p:nvPr/>
        </p:nvSpPr>
        <p:spPr>
          <a:xfrm>
            <a:off x="1835150" y="3141663"/>
            <a:ext cx="1657350" cy="5746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SERVIZIO </a:t>
            </a:r>
            <a:r>
              <a:rPr lang="it-IT" dirty="0" err="1"/>
              <a:t>DI</a:t>
            </a:r>
            <a:r>
              <a:rPr lang="it-IT" dirty="0"/>
              <a:t> LOGOPEDIA</a:t>
            </a:r>
          </a:p>
        </p:txBody>
      </p:sp>
      <p:cxnSp>
        <p:nvCxnSpPr>
          <p:cNvPr id="22" name="Forma 21"/>
          <p:cNvCxnSpPr>
            <a:stCxn id="6" idx="2"/>
            <a:endCxn id="18" idx="0"/>
          </p:cNvCxnSpPr>
          <p:nvPr/>
        </p:nvCxnSpPr>
        <p:spPr>
          <a:xfrm rot="10800000" flipH="1" flipV="1">
            <a:off x="684213" y="1520825"/>
            <a:ext cx="250825" cy="1403350"/>
          </a:xfrm>
          <a:prstGeom prst="bentConnector4">
            <a:avLst>
              <a:gd name="adj1" fmla="val -90704"/>
              <a:gd name="adj2" fmla="val 666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Forma 26"/>
          <p:cNvCxnSpPr>
            <a:stCxn id="6" idx="6"/>
            <a:endCxn id="19" idx="0"/>
          </p:cNvCxnSpPr>
          <p:nvPr/>
        </p:nvCxnSpPr>
        <p:spPr>
          <a:xfrm flipH="1">
            <a:off x="2663825" y="1520825"/>
            <a:ext cx="36513" cy="971550"/>
          </a:xfrm>
          <a:prstGeom prst="bentConnector4">
            <a:avLst>
              <a:gd name="adj1" fmla="val -634929"/>
              <a:gd name="adj2" fmla="val 74074"/>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e 27"/>
          <p:cNvSpPr/>
          <p:nvPr/>
        </p:nvSpPr>
        <p:spPr>
          <a:xfrm>
            <a:off x="2771775" y="4221163"/>
            <a:ext cx="3313113" cy="8636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chemeClr val="tx1"/>
                </a:solidFill>
              </a:rPr>
              <a:t>DOCUMENTO </a:t>
            </a:r>
            <a:r>
              <a:rPr lang="it-IT" sz="1600" b="1" dirty="0" err="1">
                <a:solidFill>
                  <a:schemeClr val="tx1"/>
                </a:solidFill>
              </a:rPr>
              <a:t>DI</a:t>
            </a:r>
            <a:r>
              <a:rPr lang="it-IT" sz="1600" b="1" dirty="0">
                <a:solidFill>
                  <a:schemeClr val="tx1"/>
                </a:solidFill>
              </a:rPr>
              <a:t> CERTIFICAZIONE DIAGNOSTICA</a:t>
            </a:r>
          </a:p>
        </p:txBody>
      </p:sp>
      <p:cxnSp>
        <p:nvCxnSpPr>
          <p:cNvPr id="30" name="Connettore 4 29"/>
          <p:cNvCxnSpPr>
            <a:endCxn id="28" idx="2"/>
          </p:cNvCxnSpPr>
          <p:nvPr/>
        </p:nvCxnSpPr>
        <p:spPr>
          <a:xfrm>
            <a:off x="1116013" y="3500438"/>
            <a:ext cx="1655762" cy="1152525"/>
          </a:xfrm>
          <a:prstGeom prst="bentConnector3">
            <a:avLst>
              <a:gd name="adj1" fmla="val -351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ttore 4 31"/>
          <p:cNvCxnSpPr>
            <a:endCxn id="28" idx="1"/>
          </p:cNvCxnSpPr>
          <p:nvPr/>
        </p:nvCxnSpPr>
        <p:spPr>
          <a:xfrm rot="16200000" flipH="1">
            <a:off x="2807494" y="3898107"/>
            <a:ext cx="558800" cy="3413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Arrotonda angolo diagonale rettangolo 55"/>
          <p:cNvSpPr/>
          <p:nvPr/>
        </p:nvSpPr>
        <p:spPr>
          <a:xfrm>
            <a:off x="3203575" y="5834481"/>
            <a:ext cx="2374900" cy="431800"/>
          </a:xfrm>
          <a:prstGeom prst="round2Diag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t>SCUOLA</a:t>
            </a:r>
          </a:p>
        </p:txBody>
      </p:sp>
      <p:sp>
        <p:nvSpPr>
          <p:cNvPr id="59" name="Rettangolo 58"/>
          <p:cNvSpPr/>
          <p:nvPr/>
        </p:nvSpPr>
        <p:spPr>
          <a:xfrm>
            <a:off x="4932363" y="2060575"/>
            <a:ext cx="1800225" cy="5048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PSICOLOGO</a:t>
            </a:r>
          </a:p>
        </p:txBody>
      </p:sp>
      <p:sp>
        <p:nvSpPr>
          <p:cNvPr id="60" name="Rettangolo 59"/>
          <p:cNvSpPr/>
          <p:nvPr/>
        </p:nvSpPr>
        <p:spPr>
          <a:xfrm>
            <a:off x="4932363" y="2636838"/>
            <a:ext cx="1800225" cy="5048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LOGOPEDISTA</a:t>
            </a:r>
          </a:p>
        </p:txBody>
      </p:sp>
      <p:sp>
        <p:nvSpPr>
          <p:cNvPr id="61" name="Rettangolo 60"/>
          <p:cNvSpPr/>
          <p:nvPr/>
        </p:nvSpPr>
        <p:spPr>
          <a:xfrm>
            <a:off x="4932363" y="3213100"/>
            <a:ext cx="1800225" cy="5032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ALTRE FIGURE</a:t>
            </a:r>
          </a:p>
        </p:txBody>
      </p:sp>
      <p:sp>
        <p:nvSpPr>
          <p:cNvPr id="62" name="Rettangolo 61"/>
          <p:cNvSpPr/>
          <p:nvPr/>
        </p:nvSpPr>
        <p:spPr>
          <a:xfrm>
            <a:off x="6875463" y="2060575"/>
            <a:ext cx="2089150" cy="180022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VISITA NPI</a:t>
            </a:r>
          </a:p>
          <a:p>
            <a:pPr algn="ctr" fontAlgn="auto">
              <a:spcBef>
                <a:spcPts val="0"/>
              </a:spcBef>
              <a:spcAft>
                <a:spcPts val="0"/>
              </a:spcAft>
              <a:defRPr/>
            </a:pPr>
            <a:r>
              <a:rPr lang="it-IT" dirty="0"/>
              <a:t>(</a:t>
            </a:r>
            <a:r>
              <a:rPr lang="it-IT" sz="1400" dirty="0"/>
              <a:t>esclusione patologie neurologiche /sensoriali in atto)</a:t>
            </a:r>
            <a:endParaRPr lang="it-IT" dirty="0"/>
          </a:p>
        </p:txBody>
      </p:sp>
      <p:sp>
        <p:nvSpPr>
          <p:cNvPr id="64" name="Rettangolo 63"/>
          <p:cNvSpPr/>
          <p:nvPr/>
        </p:nvSpPr>
        <p:spPr>
          <a:xfrm>
            <a:off x="6588125" y="4221163"/>
            <a:ext cx="2376488" cy="2087562"/>
          </a:xfrm>
          <a:prstGeom prst="rect">
            <a:avLst/>
          </a:prstGeom>
          <a:solidFill>
            <a:srgbClr val="FFC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err="1">
                <a:solidFill>
                  <a:schemeClr val="tx1"/>
                </a:solidFill>
              </a:rPr>
              <a:t>GDSAp</a:t>
            </a:r>
            <a:endParaRPr lang="it-IT" b="1" dirty="0">
              <a:solidFill>
                <a:schemeClr val="tx1"/>
              </a:solidFill>
            </a:endParaRPr>
          </a:p>
          <a:p>
            <a:pPr algn="ctr" fontAlgn="auto">
              <a:spcBef>
                <a:spcPts val="0"/>
              </a:spcBef>
              <a:spcAft>
                <a:spcPts val="0"/>
              </a:spcAft>
              <a:defRPr/>
            </a:pPr>
            <a:r>
              <a:rPr lang="it-IT" b="1" dirty="0">
                <a:solidFill>
                  <a:schemeClr val="tx1"/>
                </a:solidFill>
              </a:rPr>
              <a:t>ASL di competenza</a:t>
            </a:r>
          </a:p>
          <a:p>
            <a:pPr algn="ctr" fontAlgn="auto">
              <a:spcBef>
                <a:spcPts val="0"/>
              </a:spcBef>
              <a:spcAft>
                <a:spcPts val="0"/>
              </a:spcAft>
              <a:defRPr/>
            </a:pPr>
            <a:endParaRPr lang="it-IT" b="1" dirty="0">
              <a:solidFill>
                <a:schemeClr val="tx1"/>
              </a:solidFill>
            </a:endParaRPr>
          </a:p>
          <a:p>
            <a:pPr algn="ctr" fontAlgn="auto">
              <a:spcBef>
                <a:spcPts val="0"/>
              </a:spcBef>
              <a:spcAft>
                <a:spcPts val="0"/>
              </a:spcAft>
              <a:defRPr/>
            </a:pPr>
            <a:r>
              <a:rPr lang="it-IT" sz="1600" b="1" dirty="0">
                <a:solidFill>
                  <a:schemeClr val="tx1"/>
                </a:solidFill>
              </a:rPr>
              <a:t>Per validazione della diagnosi  emessa da privati</a:t>
            </a:r>
          </a:p>
        </p:txBody>
      </p:sp>
      <p:cxnSp>
        <p:nvCxnSpPr>
          <p:cNvPr id="89" name="Connettore 2 88"/>
          <p:cNvCxnSpPr/>
          <p:nvPr/>
        </p:nvCxnSpPr>
        <p:spPr>
          <a:xfrm flipH="1">
            <a:off x="4428331" y="5084763"/>
            <a:ext cx="17463" cy="749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Forma 93"/>
          <p:cNvCxnSpPr>
            <a:stCxn id="9" idx="2"/>
            <a:endCxn id="59" idx="0"/>
          </p:cNvCxnSpPr>
          <p:nvPr/>
        </p:nvCxnSpPr>
        <p:spPr>
          <a:xfrm rot="10800000" flipV="1">
            <a:off x="5832475" y="1520825"/>
            <a:ext cx="755650" cy="5397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Connettore 4 95"/>
          <p:cNvCxnSpPr>
            <a:stCxn id="61" idx="2"/>
            <a:endCxn id="28" idx="7"/>
          </p:cNvCxnSpPr>
          <p:nvPr/>
        </p:nvCxnSpPr>
        <p:spPr>
          <a:xfrm rot="5400000">
            <a:off x="5399881" y="3915570"/>
            <a:ext cx="631825" cy="2333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Connettore 2 102"/>
          <p:cNvCxnSpPr>
            <a:endCxn id="64" idx="1"/>
          </p:cNvCxnSpPr>
          <p:nvPr/>
        </p:nvCxnSpPr>
        <p:spPr>
          <a:xfrm>
            <a:off x="6084888" y="4652963"/>
            <a:ext cx="503237" cy="6127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p:txBody>
          <a:bodyPr wrap="square" numCol="1" anchorCtr="0" compatLnSpc="1">
            <a:prstTxWarp prst="textNoShape">
              <a:avLst/>
            </a:prstTxWarp>
          </a:bodyPr>
          <a:lstStyle/>
          <a:p>
            <a:pPr algn="ctr" fontAlgn="auto">
              <a:spcAft>
                <a:spcPts val="0"/>
              </a:spcAft>
              <a:defRPr/>
            </a:pPr>
            <a:r>
              <a:rPr lang="it-IT" sz="4400" dirty="0"/>
              <a:t>La</a:t>
            </a:r>
            <a:r>
              <a:rPr lang="it-IT" sz="4400" dirty="0">
                <a:solidFill>
                  <a:srgbClr val="0099FF"/>
                </a:solidFill>
              </a:rPr>
              <a:t> </a:t>
            </a:r>
            <a:r>
              <a:rPr lang="it-IT" sz="4400" dirty="0"/>
              <a:t>didattica </a:t>
            </a:r>
          </a:p>
        </p:txBody>
      </p:sp>
      <p:sp>
        <p:nvSpPr>
          <p:cNvPr id="40962" name="Rectangle 3"/>
          <p:cNvSpPr>
            <a:spLocks noGrp="1"/>
          </p:cNvSpPr>
          <p:nvPr>
            <p:ph type="body" sz="half" idx="4294967295"/>
          </p:nvPr>
        </p:nvSpPr>
        <p:spPr>
          <a:xfrm>
            <a:off x="566738" y="3284538"/>
            <a:ext cx="8208962" cy="4525962"/>
          </a:xfrm>
        </p:spPr>
        <p:txBody>
          <a:bodyPr rtlCol="0">
            <a:normAutofit/>
          </a:bodyPr>
          <a:lstStyle/>
          <a:p>
            <a:pPr marL="306000" indent="0" fontAlgn="auto">
              <a:buFont typeface="Arial" charset="0"/>
              <a:buNone/>
              <a:defRPr/>
            </a:pPr>
            <a:r>
              <a:rPr lang="it-IT" sz="2800" dirty="0" smtClean="0"/>
              <a:t>La Legge 170, 2010 dispone che la scuola garantisca una didattica individualizzata e personalizzata.</a:t>
            </a:r>
          </a:p>
          <a:p>
            <a:pPr marL="306000" indent="0" fontAlgn="auto">
              <a:buFont typeface="Arial" charset="0"/>
              <a:buNone/>
              <a:defRPr/>
            </a:pPr>
            <a:r>
              <a:rPr lang="it-IT" sz="2800" dirty="0" smtClean="0">
                <a:solidFill>
                  <a:schemeClr val="accent2"/>
                </a:solidFill>
              </a:rPr>
              <a:t>Individualizzata</a:t>
            </a:r>
            <a:r>
              <a:rPr lang="it-IT" sz="2800" dirty="0" smtClean="0"/>
              <a:t>: attività di recupero dedicate a strategie compensative e metodo di studio (lavoro individuale in classe o  momenti dedicati) </a:t>
            </a:r>
          </a:p>
          <a:p>
            <a:pPr marL="306000" indent="0" fontAlgn="auto">
              <a:buFont typeface="Arial" charset="0"/>
              <a:buNone/>
              <a:defRPr/>
            </a:pPr>
            <a:r>
              <a:rPr lang="it-IT" sz="2800" dirty="0" smtClean="0">
                <a:solidFill>
                  <a:schemeClr val="accent2"/>
                </a:solidFill>
              </a:rPr>
              <a:t>Personalizzata: </a:t>
            </a:r>
            <a:r>
              <a:rPr lang="it-IT" sz="2800" dirty="0" smtClean="0"/>
              <a:t>calibrare l’offerta didattica sulla specificità dei singoli alunni della classe(tenendo conto di stili di apprendimento, del livello raggiunto dal singolo ecc..)</a:t>
            </a:r>
          </a:p>
          <a:p>
            <a:pPr marL="306000" indent="-306000" fontAlgn="auto">
              <a:buFont typeface="Arial" charset="0"/>
              <a:buNone/>
              <a:defRPr/>
            </a:pPr>
            <a:endParaRPr lang="it-IT" sz="2800" dirty="0" smtClean="0"/>
          </a:p>
          <a:p>
            <a:pPr marL="306000" indent="-306000" fontAlgn="auto">
              <a:buFont typeface="Arial" charset="0"/>
              <a:buNone/>
              <a:defRPr/>
            </a:pPr>
            <a:endParaRPr lang="it-IT" sz="2800" dirty="0" smtClean="0"/>
          </a:p>
          <a:p>
            <a:pPr marL="306000" indent="-306000" fontAlgn="auto">
              <a:buFont typeface="Arial" charset="0"/>
              <a:buNone/>
              <a:defRPr/>
            </a:pPr>
            <a:endParaRPr lang="it-IT" sz="2800" dirty="0" smtClean="0"/>
          </a:p>
          <a:p>
            <a:pPr marL="306000" indent="-306000" fontAlgn="auto">
              <a:buFontTx/>
              <a:buChar char="-"/>
              <a:defRPr/>
            </a:pPr>
            <a:endParaRPr lang="it-IT" sz="2800" dirty="0" smtClean="0"/>
          </a:p>
          <a:p>
            <a:pPr marL="306000" indent="-306000" fontAlgn="auto">
              <a:buFont typeface="Arial" charset="0"/>
              <a:buNone/>
              <a:defRPr/>
            </a:pPr>
            <a:endParaRPr lang="it-IT"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1025" y="765175"/>
            <a:ext cx="7989888" cy="1082675"/>
          </a:xfrm>
        </p:spPr>
        <p:txBody>
          <a:bodyPr>
            <a:noAutofit/>
          </a:bodyPr>
          <a:lstStyle/>
          <a:p>
            <a:pPr algn="ctr" fontAlgn="auto">
              <a:spcAft>
                <a:spcPts val="0"/>
              </a:spcAft>
              <a:defRPr/>
            </a:pPr>
            <a:r>
              <a:rPr lang="it-IT" sz="4000" dirty="0" smtClean="0"/>
              <a:t>strumenti compensativi e misure dispensative</a:t>
            </a:r>
            <a:endParaRPr lang="it-IT" sz="4000" dirty="0"/>
          </a:p>
        </p:txBody>
      </p:sp>
      <p:sp>
        <p:nvSpPr>
          <p:cNvPr id="3" name="Rettangolo 2"/>
          <p:cNvSpPr/>
          <p:nvPr/>
        </p:nvSpPr>
        <p:spPr>
          <a:xfrm>
            <a:off x="317500" y="1989138"/>
            <a:ext cx="8516938" cy="5446712"/>
          </a:xfrm>
          <a:prstGeom prst="rect">
            <a:avLst/>
          </a:prstGeom>
        </p:spPr>
        <p:txBody>
          <a:bodyPr>
            <a:spAutoFit/>
          </a:bodyPr>
          <a:lstStyle/>
          <a:p>
            <a:pPr algn="just">
              <a:defRPr/>
            </a:pPr>
            <a:r>
              <a:rPr lang="it-IT" sz="2000" dirty="0">
                <a:solidFill>
                  <a:srgbClr val="000000"/>
                </a:solidFill>
                <a:latin typeface="Arial" panose="020B0604020202020204" pitchFamily="34" charset="0"/>
              </a:rPr>
              <a:t>Gli </a:t>
            </a:r>
            <a:r>
              <a:rPr lang="it-IT" sz="2000" i="1" dirty="0">
                <a:solidFill>
                  <a:schemeClr val="accent1">
                    <a:lumMod val="75000"/>
                    <a:lumOff val="25000"/>
                  </a:schemeClr>
                </a:solidFill>
                <a:latin typeface="Arial" panose="020B0604020202020204" pitchFamily="34" charset="0"/>
              </a:rPr>
              <a:t>strumenti compensativi </a:t>
            </a:r>
            <a:r>
              <a:rPr lang="it-IT" sz="2000" dirty="0">
                <a:solidFill>
                  <a:srgbClr val="000000"/>
                </a:solidFill>
                <a:latin typeface="Arial" panose="020B0604020202020204" pitchFamily="34" charset="0"/>
              </a:rPr>
              <a:t>sono strumenti didattici e tecnologici che sostituiscono o facilitano la prestazione richiesta nell’abilità deficitaria. </a:t>
            </a:r>
          </a:p>
          <a:p>
            <a:pPr algn="just">
              <a:defRPr/>
            </a:pPr>
            <a:r>
              <a:rPr lang="it-IT" sz="2000" dirty="0"/>
              <a:t/>
            </a:r>
            <a:br>
              <a:rPr lang="it-IT" sz="2000" dirty="0"/>
            </a:br>
            <a:r>
              <a:rPr lang="it-IT" sz="2000" i="1" dirty="0">
                <a:solidFill>
                  <a:schemeClr val="accent1">
                    <a:lumMod val="75000"/>
                    <a:lumOff val="25000"/>
                  </a:schemeClr>
                </a:solidFill>
                <a:latin typeface="Arial" panose="020B0604020202020204" pitchFamily="34" charset="0"/>
              </a:rPr>
              <a:t>Le misure dispensative </a:t>
            </a:r>
            <a:r>
              <a:rPr lang="it-IT" sz="2000" dirty="0">
                <a:solidFill>
                  <a:srgbClr val="000000"/>
                </a:solidFill>
                <a:latin typeface="Arial" panose="020B0604020202020204" pitchFamily="34" charset="0"/>
              </a:rPr>
              <a:t>sono invece interventi che consentono all’alunno o allo studente di </a:t>
            </a:r>
            <a:r>
              <a:rPr lang="it-IT" sz="2000" u="sng" dirty="0">
                <a:solidFill>
                  <a:srgbClr val="000000"/>
                </a:solidFill>
                <a:latin typeface="Arial" panose="020B0604020202020204" pitchFamily="34" charset="0"/>
              </a:rPr>
              <a:t>non svolgere alcune prestazioni </a:t>
            </a:r>
            <a:r>
              <a:rPr lang="it-IT" sz="2000" dirty="0">
                <a:solidFill>
                  <a:srgbClr val="000000"/>
                </a:solidFill>
                <a:latin typeface="Arial" panose="020B0604020202020204" pitchFamily="34" charset="0"/>
              </a:rPr>
              <a:t>che, a causa del disturbo, risultano </a:t>
            </a:r>
            <a:r>
              <a:rPr lang="it-IT" sz="2000" i="1" dirty="0">
                <a:solidFill>
                  <a:srgbClr val="000000"/>
                </a:solidFill>
                <a:latin typeface="Arial" panose="020B0604020202020204" pitchFamily="34" charset="0"/>
              </a:rPr>
              <a:t>particolarmente difficoltose </a:t>
            </a:r>
            <a:r>
              <a:rPr lang="it-IT" sz="2000" dirty="0">
                <a:solidFill>
                  <a:srgbClr val="000000"/>
                </a:solidFill>
                <a:latin typeface="Arial" panose="020B0604020202020204" pitchFamily="34" charset="0"/>
              </a:rPr>
              <a:t>e che </a:t>
            </a:r>
            <a:r>
              <a:rPr lang="it-IT" sz="2000" i="1" dirty="0">
                <a:solidFill>
                  <a:srgbClr val="000000"/>
                </a:solidFill>
                <a:latin typeface="Arial" panose="020B0604020202020204" pitchFamily="34" charset="0"/>
              </a:rPr>
              <a:t>non migliorano l’apprendimento</a:t>
            </a:r>
            <a:r>
              <a:rPr lang="it-IT" sz="2000" dirty="0">
                <a:solidFill>
                  <a:srgbClr val="000000"/>
                </a:solidFill>
                <a:latin typeface="Arial" panose="020B0604020202020204" pitchFamily="34" charset="0"/>
              </a:rPr>
              <a:t>.</a:t>
            </a:r>
          </a:p>
          <a:p>
            <a:pPr algn="just">
              <a:defRPr/>
            </a:pPr>
            <a:endParaRPr lang="it-IT" sz="2000" dirty="0">
              <a:solidFill>
                <a:srgbClr val="000000"/>
              </a:solidFill>
              <a:latin typeface="Arial" panose="020B0604020202020204" pitchFamily="34" charset="0"/>
            </a:endParaRPr>
          </a:p>
          <a:p>
            <a:pPr algn="just">
              <a:defRPr/>
            </a:pPr>
            <a:r>
              <a:rPr lang="it-IT" dirty="0">
                <a:solidFill>
                  <a:srgbClr val="000000"/>
                </a:solidFill>
                <a:latin typeface="Arial" panose="020B0604020202020204" pitchFamily="34" charset="0"/>
              </a:rPr>
              <a:t>Per esempio, non è utile far leggere a un alunno con dislessia un lungo brano, in quanto l’esercizio, per via del disturbo, non migliora la sua prestazione nella lettura. </a:t>
            </a:r>
          </a:p>
          <a:p>
            <a:pPr algn="just">
              <a:defRPr/>
            </a:pPr>
            <a:endParaRPr lang="it-IT" dirty="0">
              <a:solidFill>
                <a:srgbClr val="000000"/>
              </a:solidFill>
              <a:latin typeface="Arial" panose="020B0604020202020204" pitchFamily="34" charset="0"/>
            </a:endParaRPr>
          </a:p>
          <a:p>
            <a:pPr algn="just">
              <a:defRPr/>
            </a:pPr>
            <a:r>
              <a:rPr lang="it-IT" sz="2000" dirty="0">
                <a:solidFill>
                  <a:srgbClr val="000000"/>
                </a:solidFill>
                <a:latin typeface="Arial" panose="020B0604020202020204" pitchFamily="34" charset="0"/>
              </a:rPr>
              <a:t>L’adozione delle misure dispensative, dovrà essere sempre valutata sulla base dell’effettiva incidenza del disturbo sulle prestazioni richieste, in modo tale da non differenziare, in ordine agli obiettivi, il percorso di apprendimento dell’alunno o dello studente in questione. </a:t>
            </a:r>
            <a:endParaRPr lang="it-IT" sz="2000" dirty="0"/>
          </a:p>
          <a:p>
            <a:pPr>
              <a:defRPr/>
            </a:pP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bwMode="auto">
          <a:xfrm>
            <a:off x="581025" y="765175"/>
            <a:ext cx="7989888" cy="1082675"/>
          </a:xfrm>
        </p:spPr>
        <p:txBody>
          <a:bodyPr wrap="square" numCol="1" anchorCtr="0" compatLnSpc="1">
            <a:prstTxWarp prst="textNoShape">
              <a:avLst/>
            </a:prstTxWarp>
            <a:normAutofit fontScale="90000"/>
          </a:bodyPr>
          <a:lstStyle/>
          <a:p>
            <a:pPr algn="ctr" fontAlgn="auto">
              <a:spcAft>
                <a:spcPts val="0"/>
              </a:spcAft>
              <a:defRPr/>
            </a:pPr>
            <a:r>
              <a:rPr lang="it-IT" sz="4400" dirty="0" smtClean="0"/>
              <a:t>Esempi di strumenti compensativi</a:t>
            </a:r>
            <a:endParaRPr lang="it-IT" sz="4400" dirty="0"/>
          </a:p>
        </p:txBody>
      </p:sp>
      <p:sp>
        <p:nvSpPr>
          <p:cNvPr id="41986" name="Rectangle 3"/>
          <p:cNvSpPr>
            <a:spLocks noGrp="1"/>
          </p:cNvSpPr>
          <p:nvPr>
            <p:ph idx="1"/>
          </p:nvPr>
        </p:nvSpPr>
        <p:spPr>
          <a:xfrm>
            <a:off x="581025" y="2227263"/>
            <a:ext cx="7989888" cy="3632200"/>
          </a:xfrm>
        </p:spPr>
        <p:txBody>
          <a:bodyPr rtlCol="0">
            <a:normAutofit lnSpcReduction="10000"/>
          </a:bodyPr>
          <a:lstStyle/>
          <a:p>
            <a:pPr marL="306000" indent="-306000" fontAlgn="auto">
              <a:lnSpc>
                <a:spcPct val="80000"/>
              </a:lnSpc>
              <a:buFontTx/>
              <a:buChar char="-"/>
              <a:defRPr/>
            </a:pPr>
            <a:r>
              <a:rPr lang="it-IT" sz="2800" dirty="0" smtClean="0"/>
              <a:t>Sintesi vocale</a:t>
            </a:r>
          </a:p>
          <a:p>
            <a:pPr marL="306000" indent="-306000" fontAlgn="auto">
              <a:lnSpc>
                <a:spcPct val="80000"/>
              </a:lnSpc>
              <a:buFontTx/>
              <a:buChar char="-"/>
              <a:defRPr/>
            </a:pPr>
            <a:r>
              <a:rPr lang="it-IT" sz="2800" dirty="0" smtClean="0"/>
              <a:t>Registratore</a:t>
            </a:r>
          </a:p>
          <a:p>
            <a:pPr marL="306000" indent="-306000" fontAlgn="auto">
              <a:lnSpc>
                <a:spcPct val="80000"/>
              </a:lnSpc>
              <a:buFontTx/>
              <a:buChar char="-"/>
              <a:defRPr/>
            </a:pPr>
            <a:r>
              <a:rPr lang="it-IT" sz="2800" dirty="0" smtClean="0"/>
              <a:t>Uso di </a:t>
            </a:r>
            <a:r>
              <a:rPr lang="it-IT" sz="2800" dirty="0" err="1" smtClean="0"/>
              <a:t>p.c</a:t>
            </a:r>
            <a:r>
              <a:rPr lang="it-IT" sz="2800" dirty="0" smtClean="0"/>
              <a:t> per programmi di videoscrittura con eventuale correttore ortografico</a:t>
            </a:r>
          </a:p>
          <a:p>
            <a:pPr marL="306000" indent="-306000" fontAlgn="auto">
              <a:lnSpc>
                <a:spcPct val="80000"/>
              </a:lnSpc>
              <a:buFontTx/>
              <a:buChar char="-"/>
              <a:defRPr/>
            </a:pPr>
            <a:r>
              <a:rPr lang="it-IT" sz="2800" dirty="0" smtClean="0"/>
              <a:t>Calcolatrice</a:t>
            </a:r>
          </a:p>
          <a:p>
            <a:pPr marL="306000" indent="-306000" fontAlgn="auto">
              <a:lnSpc>
                <a:spcPct val="80000"/>
              </a:lnSpc>
              <a:buFontTx/>
              <a:buChar char="-"/>
              <a:defRPr/>
            </a:pPr>
            <a:r>
              <a:rPr lang="it-IT" sz="2800" dirty="0" smtClean="0"/>
              <a:t>Tabelle, formulari, mappe concettuali</a:t>
            </a:r>
          </a:p>
          <a:p>
            <a:pPr marL="306000" indent="-306000" fontAlgn="auto">
              <a:lnSpc>
                <a:spcPct val="80000"/>
              </a:lnSpc>
              <a:buFontTx/>
              <a:buChar char="-"/>
              <a:defRPr/>
            </a:pPr>
            <a:r>
              <a:rPr lang="it-IT" sz="2800" dirty="0" smtClean="0"/>
              <a:t>“quaderni speciali” (edizioni </a:t>
            </a:r>
            <a:r>
              <a:rPr lang="it-IT" sz="2800" dirty="0" err="1" smtClean="0"/>
              <a:t>Erickson</a:t>
            </a:r>
            <a:r>
              <a:rPr lang="it-IT" sz="2800" dirty="0" smtClean="0"/>
              <a:t>, Monocromo Q.I)/ penne e impugnature facilitate</a:t>
            </a:r>
          </a:p>
          <a:p>
            <a:pPr marL="306000" indent="-306000" fontAlgn="auto">
              <a:lnSpc>
                <a:spcPct val="80000"/>
              </a:lnSpc>
              <a:buFontTx/>
              <a:buChar char="-"/>
              <a:defRPr/>
            </a:pPr>
            <a:endParaRPr lang="it-IT"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p:cNvSpPr>
          <p:nvPr>
            <p:ph idx="1"/>
          </p:nvPr>
        </p:nvSpPr>
        <p:spPr>
          <a:xfrm>
            <a:off x="165100" y="2060575"/>
            <a:ext cx="8821738" cy="4941888"/>
          </a:xfrm>
        </p:spPr>
        <p:txBody>
          <a:bodyPr rtlCol="0">
            <a:normAutofit lnSpcReduction="10000"/>
          </a:bodyPr>
          <a:lstStyle/>
          <a:p>
            <a:pPr marL="306000" indent="-306000" fontAlgn="auto">
              <a:lnSpc>
                <a:spcPct val="90000"/>
              </a:lnSpc>
              <a:defRPr/>
            </a:pPr>
            <a:r>
              <a:rPr lang="it-IT" altLang="it-IT" sz="2400" b="1" dirty="0"/>
              <a:t>Lettura</a:t>
            </a:r>
            <a:r>
              <a:rPr lang="it-IT" altLang="it-IT" sz="2400" dirty="0"/>
              <a:t> a </a:t>
            </a:r>
            <a:r>
              <a:rPr lang="it-IT" altLang="it-IT" sz="2400" b="1" dirty="0"/>
              <a:t>voce alta</a:t>
            </a:r>
            <a:r>
              <a:rPr lang="it-IT" altLang="it-IT" sz="2400" dirty="0"/>
              <a:t>, </a:t>
            </a:r>
          </a:p>
          <a:p>
            <a:pPr marL="306000" indent="-306000" fontAlgn="auto">
              <a:lnSpc>
                <a:spcPct val="90000"/>
              </a:lnSpc>
              <a:defRPr/>
            </a:pPr>
            <a:r>
              <a:rPr lang="it-IT" altLang="it-IT" sz="2400" b="1" dirty="0"/>
              <a:t>scrittura</a:t>
            </a:r>
            <a:r>
              <a:rPr lang="it-IT" altLang="it-IT" sz="2400" dirty="0"/>
              <a:t> veloce sotto </a:t>
            </a:r>
            <a:r>
              <a:rPr lang="it-IT" altLang="it-IT" sz="2400" b="1" dirty="0"/>
              <a:t>dettatura</a:t>
            </a:r>
            <a:r>
              <a:rPr lang="it-IT" altLang="it-IT" sz="2400" dirty="0"/>
              <a:t>, </a:t>
            </a:r>
          </a:p>
          <a:p>
            <a:pPr marL="306000" indent="-306000" fontAlgn="auto">
              <a:lnSpc>
                <a:spcPct val="90000"/>
              </a:lnSpc>
              <a:defRPr/>
            </a:pPr>
            <a:r>
              <a:rPr lang="it-IT" altLang="it-IT" sz="2400" dirty="0"/>
              <a:t>lettura di </a:t>
            </a:r>
            <a:r>
              <a:rPr lang="it-IT" altLang="it-IT" sz="2400" b="1" dirty="0"/>
              <a:t>consegne</a:t>
            </a:r>
            <a:r>
              <a:rPr lang="it-IT" altLang="it-IT" sz="2400" dirty="0"/>
              <a:t>,</a:t>
            </a:r>
          </a:p>
          <a:p>
            <a:pPr marL="306000" indent="-306000" fontAlgn="auto">
              <a:lnSpc>
                <a:spcPct val="90000"/>
              </a:lnSpc>
              <a:defRPr/>
            </a:pPr>
            <a:r>
              <a:rPr lang="it-IT" altLang="it-IT" sz="2400" dirty="0"/>
              <a:t>uso del </a:t>
            </a:r>
            <a:r>
              <a:rPr lang="it-IT" altLang="it-IT" sz="2400" b="1" dirty="0"/>
              <a:t>vocabolario</a:t>
            </a:r>
            <a:r>
              <a:rPr lang="it-IT" altLang="it-IT" sz="2400" dirty="0"/>
              <a:t>, </a:t>
            </a:r>
          </a:p>
          <a:p>
            <a:pPr marL="306000" indent="-306000" fontAlgn="auto">
              <a:lnSpc>
                <a:spcPct val="90000"/>
              </a:lnSpc>
              <a:defRPr/>
            </a:pPr>
            <a:r>
              <a:rPr lang="it-IT" altLang="it-IT" sz="2400" dirty="0"/>
              <a:t>Studio delle </a:t>
            </a:r>
            <a:r>
              <a:rPr lang="it-IT" altLang="it-IT" sz="2400" b="1" dirty="0"/>
              <a:t>tabelline</a:t>
            </a:r>
          </a:p>
          <a:p>
            <a:pPr marL="306000" indent="-306000" fontAlgn="auto">
              <a:lnSpc>
                <a:spcPct val="90000"/>
              </a:lnSpc>
              <a:defRPr/>
            </a:pPr>
            <a:r>
              <a:rPr lang="it-IT" altLang="it-IT" sz="2400" dirty="0"/>
              <a:t>Dispensa dallo studio delle </a:t>
            </a:r>
            <a:r>
              <a:rPr lang="it-IT" altLang="it-IT" sz="2400" b="1" dirty="0"/>
              <a:t>lingue straniere </a:t>
            </a:r>
            <a:r>
              <a:rPr lang="it-IT" altLang="it-IT" sz="2400" dirty="0"/>
              <a:t>in forma scritta</a:t>
            </a:r>
          </a:p>
          <a:p>
            <a:pPr marL="306000" indent="-306000" fontAlgn="auto">
              <a:lnSpc>
                <a:spcPct val="90000"/>
              </a:lnSpc>
              <a:defRPr/>
            </a:pPr>
            <a:r>
              <a:rPr lang="it-IT" altLang="it-IT" sz="2400" dirty="0" smtClean="0"/>
              <a:t>Dare </a:t>
            </a:r>
            <a:r>
              <a:rPr lang="it-IT" altLang="it-IT" sz="2400" b="1" dirty="0"/>
              <a:t>tempi più lunghi</a:t>
            </a:r>
          </a:p>
          <a:p>
            <a:pPr marL="306000" indent="-306000" fontAlgn="auto">
              <a:lnSpc>
                <a:spcPct val="90000"/>
              </a:lnSpc>
              <a:defRPr/>
            </a:pPr>
            <a:r>
              <a:rPr lang="it-IT" altLang="it-IT" sz="2400" b="1" dirty="0"/>
              <a:t>Programmare </a:t>
            </a:r>
            <a:r>
              <a:rPr lang="it-IT" altLang="it-IT" sz="2400" dirty="0"/>
              <a:t>le interrogazioni</a:t>
            </a:r>
          </a:p>
          <a:p>
            <a:pPr marL="306000" indent="-306000" fontAlgn="auto">
              <a:lnSpc>
                <a:spcPct val="90000"/>
              </a:lnSpc>
              <a:defRPr/>
            </a:pPr>
            <a:r>
              <a:rPr lang="it-IT" altLang="it-IT" sz="2400" dirty="0"/>
              <a:t>Assegnare </a:t>
            </a:r>
            <a:r>
              <a:rPr lang="it-IT" altLang="it-IT" sz="2400" b="1" dirty="0"/>
              <a:t>compiti ridotti </a:t>
            </a:r>
            <a:r>
              <a:rPr lang="it-IT" altLang="it-IT" sz="2400" dirty="0"/>
              <a:t>non per contenuto, ma </a:t>
            </a:r>
            <a:r>
              <a:rPr lang="it-IT" altLang="it-IT" sz="2400" b="1" dirty="0"/>
              <a:t>per quantità </a:t>
            </a:r>
          </a:p>
          <a:p>
            <a:pPr marL="306000" indent="-306000" fontAlgn="auto">
              <a:lnSpc>
                <a:spcPct val="90000"/>
              </a:lnSpc>
              <a:defRPr/>
            </a:pPr>
            <a:r>
              <a:rPr lang="it-IT" altLang="it-IT" sz="2400" dirty="0"/>
              <a:t>Prediligere</a:t>
            </a:r>
            <a:r>
              <a:rPr lang="it-IT" altLang="it-IT" sz="2400" b="1" dirty="0"/>
              <a:t> interrogazioni orali </a:t>
            </a:r>
            <a:r>
              <a:rPr lang="it-IT" altLang="it-IT" sz="2400" dirty="0"/>
              <a:t>alle verifiche </a:t>
            </a:r>
            <a:r>
              <a:rPr lang="it-IT" altLang="it-IT" sz="2400" dirty="0" smtClean="0"/>
              <a:t>scritte o scegliere </a:t>
            </a:r>
            <a:r>
              <a:rPr lang="it-IT" altLang="it-IT" sz="2400" b="1" dirty="0" smtClean="0"/>
              <a:t>verifiche con risposte a scelta multipla</a:t>
            </a:r>
          </a:p>
        </p:txBody>
      </p:sp>
      <p:sp>
        <p:nvSpPr>
          <p:cNvPr id="3" name="Rectangle 2"/>
          <p:cNvSpPr>
            <a:spLocks noGrp="1"/>
          </p:cNvSpPr>
          <p:nvPr>
            <p:ph type="title"/>
          </p:nvPr>
        </p:nvSpPr>
        <p:spPr bwMode="auto">
          <a:xfrm>
            <a:off x="581025" y="836613"/>
            <a:ext cx="7989888" cy="1082675"/>
          </a:xfrm>
        </p:spPr>
        <p:txBody>
          <a:bodyPr wrap="square" numCol="1" anchorCtr="0" compatLnSpc="1">
            <a:prstTxWarp prst="textNoShape">
              <a:avLst/>
            </a:prstTxWarp>
            <a:noAutofit/>
          </a:bodyPr>
          <a:lstStyle/>
          <a:p>
            <a:pPr algn="ctr" fontAlgn="auto">
              <a:spcAft>
                <a:spcPts val="0"/>
              </a:spcAft>
              <a:defRPr/>
            </a:pPr>
            <a:r>
              <a:rPr lang="it-IT" sz="4400" dirty="0" smtClean="0"/>
              <a:t>Esempi di misure dispensative</a:t>
            </a:r>
            <a:endParaRPr lang="it-IT"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p:cNvSpPr>
          <p:nvPr>
            <p:ph idx="1"/>
          </p:nvPr>
        </p:nvSpPr>
        <p:spPr>
          <a:xfrm>
            <a:off x="323850" y="260350"/>
            <a:ext cx="8362950" cy="5865813"/>
          </a:xfrm>
        </p:spPr>
        <p:txBody>
          <a:bodyPr/>
          <a:lstStyle/>
          <a:p>
            <a:pPr>
              <a:buFont typeface="Arial" charset="0"/>
              <a:buNone/>
            </a:pPr>
            <a:endParaRPr lang="it-IT" smtClean="0"/>
          </a:p>
        </p:txBody>
      </p:sp>
      <p:pic>
        <p:nvPicPr>
          <p:cNvPr id="51202" name="Picture 5" descr="quaderni_R_4-5_m"/>
          <p:cNvPicPr>
            <a:picLocks noChangeAspect="1" noChangeArrowheads="1"/>
          </p:cNvPicPr>
          <p:nvPr/>
        </p:nvPicPr>
        <p:blipFill>
          <a:blip r:embed="rId2"/>
          <a:srcRect/>
          <a:stretch>
            <a:fillRect/>
          </a:stretch>
        </p:blipFill>
        <p:spPr bwMode="auto">
          <a:xfrm>
            <a:off x="936625" y="795338"/>
            <a:ext cx="1905000" cy="2676525"/>
          </a:xfrm>
          <a:prstGeom prst="rect">
            <a:avLst/>
          </a:prstGeom>
          <a:noFill/>
          <a:ln w="9525">
            <a:noFill/>
            <a:miter lim="800000"/>
            <a:headEnd/>
            <a:tailEnd/>
          </a:ln>
        </p:spPr>
      </p:pic>
      <p:sp>
        <p:nvSpPr>
          <p:cNvPr id="51203" name="AutoShape 7" descr="ANd9GcTPWvGkfpjgEg3thybfjCxZm8FwS7xRiFViGdTLbfWg1Y64yTnO9g"/>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it-IT"/>
          </a:p>
        </p:txBody>
      </p:sp>
      <p:pic>
        <p:nvPicPr>
          <p:cNvPr id="51204" name="Picture 11" descr="quaderni_Q_1"/>
          <p:cNvPicPr>
            <a:picLocks noChangeAspect="1" noChangeArrowheads="1"/>
          </p:cNvPicPr>
          <p:nvPr/>
        </p:nvPicPr>
        <p:blipFill>
          <a:blip r:embed="rId3"/>
          <a:srcRect/>
          <a:stretch>
            <a:fillRect/>
          </a:stretch>
        </p:blipFill>
        <p:spPr bwMode="auto">
          <a:xfrm>
            <a:off x="3851275" y="836613"/>
            <a:ext cx="1878013" cy="2635250"/>
          </a:xfrm>
          <a:prstGeom prst="rect">
            <a:avLst/>
          </a:prstGeom>
          <a:noFill/>
          <a:ln w="9525">
            <a:noFill/>
            <a:miter lim="800000"/>
            <a:headEnd/>
            <a:tailEnd/>
          </a:ln>
        </p:spPr>
      </p:pic>
      <p:sp>
        <p:nvSpPr>
          <p:cNvPr id="51205" name="AutoShape 8" descr="Quaderno-Erickson-1-Stampato-maiuscolo"/>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p>
        </p:txBody>
      </p:sp>
      <p:sp>
        <p:nvSpPr>
          <p:cNvPr id="51206" name="AutoShape 10" descr="Quaderno-Erickson-1-Stampato-maiuscolo"/>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p>
        </p:txBody>
      </p:sp>
      <p:pic>
        <p:nvPicPr>
          <p:cNvPr id="51207" name="Picture 12" descr="Quaderno-Erickson-1-Stampato-maiuscolo"/>
          <p:cNvPicPr>
            <a:picLocks noChangeAspect="1" noChangeArrowheads="1"/>
          </p:cNvPicPr>
          <p:nvPr/>
        </p:nvPicPr>
        <p:blipFill>
          <a:blip r:embed="rId4"/>
          <a:srcRect/>
          <a:stretch>
            <a:fillRect/>
          </a:stretch>
        </p:blipFill>
        <p:spPr bwMode="auto">
          <a:xfrm>
            <a:off x="6667500" y="886619"/>
            <a:ext cx="1631950" cy="2306637"/>
          </a:xfrm>
          <a:prstGeom prst="rect">
            <a:avLst/>
          </a:prstGeom>
          <a:noFill/>
          <a:ln w="9525">
            <a:noFill/>
            <a:miter lim="800000"/>
            <a:headEnd/>
            <a:tailEnd/>
          </a:ln>
        </p:spPr>
      </p:pic>
      <p:pic>
        <p:nvPicPr>
          <p:cNvPr id="51208" name="Picture 16" descr="pigna_0227058qr"/>
          <p:cNvPicPr>
            <a:picLocks noChangeAspect="1" noChangeArrowheads="1"/>
          </p:cNvPicPr>
          <p:nvPr/>
        </p:nvPicPr>
        <p:blipFill>
          <a:blip r:embed="rId5"/>
          <a:srcRect/>
          <a:stretch>
            <a:fillRect/>
          </a:stretch>
        </p:blipFill>
        <p:spPr bwMode="auto">
          <a:xfrm>
            <a:off x="539750" y="3933825"/>
            <a:ext cx="2600325" cy="2600325"/>
          </a:xfrm>
          <a:prstGeom prst="rect">
            <a:avLst/>
          </a:prstGeom>
          <a:noFill/>
          <a:ln w="9525">
            <a:noFill/>
            <a:miter lim="800000"/>
            <a:headEnd/>
            <a:tailEnd/>
          </a:ln>
        </p:spPr>
      </p:pic>
      <p:pic>
        <p:nvPicPr>
          <p:cNvPr id="51209" name="Picture 18" descr="IMG_20140820_110519"/>
          <p:cNvPicPr>
            <a:picLocks noChangeAspect="1" noChangeArrowheads="1"/>
          </p:cNvPicPr>
          <p:nvPr/>
        </p:nvPicPr>
        <p:blipFill>
          <a:blip r:embed="rId6"/>
          <a:srcRect/>
          <a:stretch>
            <a:fillRect/>
          </a:stretch>
        </p:blipFill>
        <p:spPr bwMode="auto">
          <a:xfrm>
            <a:off x="4067175" y="3789363"/>
            <a:ext cx="1381125" cy="2857500"/>
          </a:xfrm>
          <a:prstGeom prst="rect">
            <a:avLst/>
          </a:prstGeom>
          <a:noFill/>
          <a:ln w="9525">
            <a:noFill/>
            <a:miter lim="800000"/>
            <a:headEnd/>
            <a:tailEnd/>
          </a:ln>
        </p:spPr>
      </p:pic>
      <p:sp>
        <p:nvSpPr>
          <p:cNvPr id="51210" name="AutoShape 20"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it-IT"/>
          </a:p>
        </p:txBody>
      </p:sp>
      <p:pic>
        <p:nvPicPr>
          <p:cNvPr id="51211" name="Picture 22" descr="matite-e-penne-con-impugnatura-facilitata"/>
          <p:cNvPicPr>
            <a:picLocks noChangeAspect="1" noChangeArrowheads="1"/>
          </p:cNvPicPr>
          <p:nvPr/>
        </p:nvPicPr>
        <p:blipFill>
          <a:blip r:embed="rId7"/>
          <a:srcRect/>
          <a:stretch>
            <a:fillRect/>
          </a:stretch>
        </p:blipFill>
        <p:spPr bwMode="auto">
          <a:xfrm>
            <a:off x="6300788" y="3573463"/>
            <a:ext cx="2365375"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asellaDiTesto 1"/>
          <p:cNvSpPr txBox="1">
            <a:spLocks noChangeArrowheads="1"/>
          </p:cNvSpPr>
          <p:nvPr/>
        </p:nvSpPr>
        <p:spPr bwMode="auto">
          <a:xfrm>
            <a:off x="468313" y="2189163"/>
            <a:ext cx="8428037" cy="4708525"/>
          </a:xfrm>
          <a:prstGeom prst="rect">
            <a:avLst/>
          </a:prstGeom>
          <a:noFill/>
          <a:ln w="9525">
            <a:noFill/>
            <a:miter lim="800000"/>
            <a:headEnd/>
            <a:tailEnd/>
          </a:ln>
        </p:spPr>
        <p:txBody>
          <a:bodyPr>
            <a:spAutoFit/>
          </a:bodyPr>
          <a:lstStyle/>
          <a:p>
            <a:pPr>
              <a:defRPr/>
            </a:pPr>
            <a:r>
              <a:rPr lang="it-IT" sz="2400" dirty="0">
                <a:latin typeface="Calibri" pitchFamily="34" charset="0"/>
              </a:rPr>
              <a:t>L’Associazione Italiana Dislessia, in collaborazione con le istituzioni e con i servizi che si occupano dello sviluppo e dell’educazione dei bambini, ha lo scopo di fare crescere la consapevolezza e la sensibilità verso la dislessia evolutiva. I soci AID sono i genitori e i familiari dei bambini dislessici, i dislessici adulti, medici, psicologi, logopedisti e insegnanti.</a:t>
            </a:r>
          </a:p>
          <a:p>
            <a:pPr>
              <a:defRPr/>
            </a:pPr>
            <a:endParaRPr lang="it-IT" sz="2400" b="1" dirty="0">
              <a:solidFill>
                <a:schemeClr val="bg1"/>
              </a:solidFill>
              <a:latin typeface="Calibri" pitchFamily="34" charset="0"/>
            </a:endParaRPr>
          </a:p>
          <a:p>
            <a:pPr>
              <a:defRPr/>
            </a:pPr>
            <a:r>
              <a:rPr lang="it-IT" sz="2400" b="1" dirty="0">
                <a:latin typeface="Calibri" pitchFamily="34" charset="0"/>
              </a:rPr>
              <a:t>A.I.D. Sezione di Torino e provincia</a:t>
            </a:r>
          </a:p>
          <a:p>
            <a:pPr>
              <a:defRPr/>
            </a:pPr>
            <a:r>
              <a:rPr lang="it-IT" sz="2400" dirty="0">
                <a:latin typeface="Calibri" pitchFamily="34" charset="0"/>
              </a:rPr>
              <a:t>Indirizzo della sede</a:t>
            </a:r>
          </a:p>
          <a:p>
            <a:pPr>
              <a:defRPr/>
            </a:pPr>
            <a:r>
              <a:rPr lang="it-IT" sz="2400" b="1" u="sng" dirty="0">
                <a:solidFill>
                  <a:schemeClr val="accent1">
                    <a:lumMod val="90000"/>
                    <a:lumOff val="10000"/>
                  </a:schemeClr>
                </a:solidFill>
                <a:latin typeface="Calibri" pitchFamily="34" charset="0"/>
                <a:hlinkClick r:id="rId2" tooltip="Vai alla mappa"/>
              </a:rPr>
              <a:t>via Borgone 14/a - 10139 Torino</a:t>
            </a:r>
            <a:endParaRPr lang="it-IT" sz="2400" dirty="0">
              <a:solidFill>
                <a:schemeClr val="accent1">
                  <a:lumMod val="90000"/>
                  <a:lumOff val="10000"/>
                </a:schemeClr>
              </a:solidFill>
              <a:latin typeface="Calibri" pitchFamily="34" charset="0"/>
            </a:endParaRPr>
          </a:p>
          <a:p>
            <a:pPr>
              <a:defRPr/>
            </a:pPr>
            <a:r>
              <a:rPr lang="it-IT" sz="2400" dirty="0">
                <a:solidFill>
                  <a:schemeClr val="accent1">
                    <a:lumMod val="90000"/>
                    <a:lumOff val="10000"/>
                  </a:schemeClr>
                </a:solidFill>
                <a:latin typeface="Calibri" pitchFamily="34" charset="0"/>
                <a:hlinkClick r:id="rId3"/>
              </a:rPr>
              <a:t>www.aidtorino.org</a:t>
            </a:r>
            <a:endParaRPr lang="it-IT" sz="2400" dirty="0">
              <a:solidFill>
                <a:schemeClr val="accent1">
                  <a:lumMod val="90000"/>
                  <a:lumOff val="10000"/>
                </a:schemeClr>
              </a:solidFill>
              <a:latin typeface="Calibri" pitchFamily="34" charset="0"/>
            </a:endParaRPr>
          </a:p>
          <a:p>
            <a:pPr>
              <a:defRPr/>
            </a:pPr>
            <a:endParaRPr lang="it-IT" dirty="0">
              <a:latin typeface="Calibri" pitchFamily="34" charset="0"/>
            </a:endParaRPr>
          </a:p>
          <a:p>
            <a:pPr>
              <a:defRPr/>
            </a:pPr>
            <a:endParaRPr lang="it-IT" dirty="0">
              <a:latin typeface="Calibri" pitchFamily="34" charset="0"/>
            </a:endParaRPr>
          </a:p>
        </p:txBody>
      </p:sp>
      <p:sp>
        <p:nvSpPr>
          <p:cNvPr id="52226" name="CasellaDiTesto 4"/>
          <p:cNvSpPr txBox="1">
            <a:spLocks noChangeArrowheads="1"/>
          </p:cNvSpPr>
          <p:nvPr/>
        </p:nvSpPr>
        <p:spPr bwMode="auto">
          <a:xfrm>
            <a:off x="827088" y="620713"/>
            <a:ext cx="7129462" cy="1323975"/>
          </a:xfrm>
          <a:prstGeom prst="rect">
            <a:avLst/>
          </a:prstGeom>
          <a:noFill/>
          <a:ln w="9525">
            <a:noFill/>
            <a:miter lim="800000"/>
            <a:headEnd/>
            <a:tailEnd/>
          </a:ln>
        </p:spPr>
        <p:txBody>
          <a:bodyPr>
            <a:spAutoFit/>
          </a:bodyPr>
          <a:lstStyle/>
          <a:p>
            <a:pPr algn="ctr"/>
            <a:r>
              <a:rPr lang="it-IT" sz="4000">
                <a:solidFill>
                  <a:schemeClr val="bg1"/>
                </a:solidFill>
                <a:latin typeface="Candara" pitchFamily="34" charset="0"/>
              </a:rPr>
              <a:t>Associazione Italiana Dislessia - AID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088" y="4797425"/>
            <a:ext cx="5486400" cy="566738"/>
          </a:xfrm>
        </p:spPr>
        <p:txBody>
          <a:bodyPr>
            <a:normAutofit fontScale="90000"/>
          </a:bodyPr>
          <a:lstStyle/>
          <a:p>
            <a:pPr algn="ctr" fontAlgn="auto">
              <a:spcAft>
                <a:spcPts val="0"/>
              </a:spcAft>
              <a:defRPr/>
            </a:pPr>
            <a:r>
              <a:rPr lang="it-IT" dirty="0">
                <a:solidFill>
                  <a:srgbClr val="00B0F0"/>
                </a:solidFill>
              </a:rPr>
              <a:t/>
            </a:r>
            <a:br>
              <a:rPr lang="it-IT" dirty="0">
                <a:solidFill>
                  <a:srgbClr val="00B0F0"/>
                </a:solidFill>
              </a:rPr>
            </a:br>
            <a:r>
              <a:rPr lang="en-GB" dirty="0"/>
              <a:t> </a:t>
            </a:r>
            <a:r>
              <a:rPr lang="it-IT" dirty="0"/>
              <a:t/>
            </a:r>
            <a:br>
              <a:rPr lang="it-IT" dirty="0"/>
            </a:br>
            <a:endParaRPr lang="it-IT" dirty="0"/>
          </a:p>
        </p:txBody>
      </p:sp>
      <p:sp>
        <p:nvSpPr>
          <p:cNvPr id="4" name="Segnaposto testo 3"/>
          <p:cNvSpPr>
            <a:spLocks noGrp="1"/>
          </p:cNvSpPr>
          <p:nvPr>
            <p:ph type="body" sz="half" idx="2"/>
          </p:nvPr>
        </p:nvSpPr>
        <p:spPr>
          <a:xfrm>
            <a:off x="1692275" y="3357563"/>
            <a:ext cx="5486400" cy="804862"/>
          </a:xfrm>
        </p:spPr>
        <p:txBody>
          <a:bodyPr rtlCol="0">
            <a:normAutofit fontScale="25000" lnSpcReduction="20000"/>
          </a:bodyPr>
          <a:lstStyle/>
          <a:p>
            <a:pPr algn="ctr" fontAlgn="auto">
              <a:lnSpc>
                <a:spcPct val="170000"/>
              </a:lnSpc>
              <a:spcAft>
                <a:spcPts val="0"/>
              </a:spcAft>
              <a:buFont typeface="Arial" pitchFamily="34" charset="0"/>
              <a:buNone/>
              <a:defRPr/>
            </a:pPr>
            <a:r>
              <a:rPr lang="it-IT" sz="9600" dirty="0" smtClean="0">
                <a:latin typeface="Arial Rounded MT Bold" pitchFamily="34" charset="0"/>
              </a:rPr>
              <a:t>Via San Pancrazio 56/B </a:t>
            </a:r>
          </a:p>
          <a:p>
            <a:pPr algn="ctr" fontAlgn="auto">
              <a:lnSpc>
                <a:spcPct val="170000"/>
              </a:lnSpc>
              <a:spcAft>
                <a:spcPts val="0"/>
              </a:spcAft>
              <a:buFont typeface="Arial" pitchFamily="34" charset="0"/>
              <a:buNone/>
              <a:defRPr/>
            </a:pPr>
            <a:r>
              <a:rPr lang="it-IT" sz="9600" dirty="0" smtClean="0">
                <a:latin typeface="Arial Rounded MT Bold" pitchFamily="34" charset="0"/>
              </a:rPr>
              <a:t> Pianezza (TO)</a:t>
            </a:r>
          </a:p>
          <a:p>
            <a:pPr algn="ctr" fontAlgn="auto">
              <a:lnSpc>
                <a:spcPct val="170000"/>
              </a:lnSpc>
              <a:spcAft>
                <a:spcPts val="0"/>
              </a:spcAft>
              <a:buFont typeface="Arial" pitchFamily="34" charset="0"/>
              <a:buNone/>
              <a:defRPr/>
            </a:pPr>
            <a:r>
              <a:rPr lang="en-GB" sz="9600" dirty="0" smtClean="0">
                <a:solidFill>
                  <a:schemeClr val="accent1">
                    <a:lumMod val="75000"/>
                    <a:lumOff val="25000"/>
                  </a:schemeClr>
                </a:solidFill>
                <a:latin typeface="Arial Rounded MT Bold" pitchFamily="34" charset="0"/>
              </a:rPr>
              <a:t>Web: </a:t>
            </a:r>
            <a:r>
              <a:rPr lang="en-GB" sz="9600" u="sng" dirty="0" smtClean="0">
                <a:latin typeface="Arial Rounded MT Bold" pitchFamily="34" charset="0"/>
              </a:rPr>
              <a:t>www.studiovalori.net</a:t>
            </a:r>
            <a:r>
              <a:rPr lang="en-GB" sz="9600" dirty="0" smtClean="0">
                <a:latin typeface="Arial Rounded MT Bold" pitchFamily="34" charset="0"/>
              </a:rPr>
              <a:t> </a:t>
            </a:r>
            <a:endParaRPr lang="en-GB" sz="9600" u="sng" dirty="0" smtClean="0">
              <a:latin typeface="Arial Rounded MT Bold" pitchFamily="34" charset="0"/>
            </a:endParaRPr>
          </a:p>
          <a:p>
            <a:pPr algn="ctr" fontAlgn="auto">
              <a:lnSpc>
                <a:spcPct val="170000"/>
              </a:lnSpc>
              <a:spcAft>
                <a:spcPts val="0"/>
              </a:spcAft>
              <a:buFont typeface="Arial" pitchFamily="34" charset="0"/>
              <a:buNone/>
              <a:defRPr/>
            </a:pPr>
            <a:r>
              <a:rPr lang="en-GB" sz="9600" dirty="0" smtClean="0">
                <a:solidFill>
                  <a:schemeClr val="accent1">
                    <a:lumMod val="75000"/>
                    <a:lumOff val="25000"/>
                  </a:schemeClr>
                </a:solidFill>
                <a:latin typeface="Arial Rounded MT Bold" pitchFamily="34" charset="0"/>
              </a:rPr>
              <a:t>Cell: </a:t>
            </a:r>
            <a:r>
              <a:rPr lang="en-GB" sz="9600" dirty="0" smtClean="0">
                <a:latin typeface="Arial Rounded MT Bold" pitchFamily="34" charset="0"/>
              </a:rPr>
              <a:t>345 8982948</a:t>
            </a:r>
            <a:endParaRPr lang="it-IT" sz="9600" dirty="0" smtClean="0">
              <a:latin typeface="Arial Rounded MT Bold" pitchFamily="34" charset="0"/>
            </a:endParaRPr>
          </a:p>
          <a:p>
            <a:pPr algn="ctr" fontAlgn="auto">
              <a:spcAft>
                <a:spcPts val="0"/>
              </a:spcAft>
              <a:buFont typeface="Arial" pitchFamily="34" charset="0"/>
              <a:buNone/>
              <a:defRPr/>
            </a:pPr>
            <a:endParaRPr lang="it-IT" sz="2000" b="1" dirty="0">
              <a:latin typeface="Cambria" pitchFamily="18" charset="0"/>
            </a:endParaRPr>
          </a:p>
        </p:txBody>
      </p:sp>
      <p:pic>
        <p:nvPicPr>
          <p:cNvPr id="53251" name="Picture 2" descr="studioValori_Logo-colori"/>
          <p:cNvPicPr>
            <a:picLocks noChangeAspect="1" noChangeArrowheads="1"/>
          </p:cNvPicPr>
          <p:nvPr/>
        </p:nvPicPr>
        <p:blipFill>
          <a:blip r:embed="rId2"/>
          <a:srcRect/>
          <a:stretch>
            <a:fillRect/>
          </a:stretch>
        </p:blipFill>
        <p:spPr bwMode="auto">
          <a:xfrm>
            <a:off x="6011863" y="908050"/>
            <a:ext cx="2690812" cy="104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763713" y="3429000"/>
            <a:ext cx="5486400" cy="804863"/>
          </a:xfrm>
        </p:spPr>
        <p:txBody>
          <a:bodyPr rtlCol="0">
            <a:normAutofit fontScale="25000" lnSpcReduction="20000"/>
          </a:bodyPr>
          <a:lstStyle/>
          <a:p>
            <a:pPr algn="ctr" fontAlgn="auto">
              <a:lnSpc>
                <a:spcPct val="120000"/>
              </a:lnSpc>
              <a:spcAft>
                <a:spcPts val="0"/>
              </a:spcAft>
              <a:buFont typeface="Arial" pitchFamily="34" charset="0"/>
              <a:buNone/>
              <a:defRPr/>
            </a:pPr>
            <a:r>
              <a:rPr lang="it-IT" sz="9600" dirty="0" smtClean="0">
                <a:latin typeface="Arial Rounded MT Bold" pitchFamily="34" charset="0"/>
              </a:rPr>
              <a:t>Dott.ssa Ilaria Monica Trimarchi </a:t>
            </a:r>
          </a:p>
          <a:p>
            <a:pPr algn="ctr" fontAlgn="auto">
              <a:lnSpc>
                <a:spcPct val="120000"/>
              </a:lnSpc>
              <a:spcAft>
                <a:spcPts val="0"/>
              </a:spcAft>
              <a:buFont typeface="Arial" pitchFamily="34" charset="0"/>
              <a:buNone/>
              <a:defRPr/>
            </a:pPr>
            <a:r>
              <a:rPr lang="it-IT" sz="8000" dirty="0" smtClean="0">
                <a:latin typeface="Arial Rounded MT Bold" pitchFamily="34" charset="0"/>
              </a:rPr>
              <a:t>Psicologa </a:t>
            </a:r>
          </a:p>
          <a:p>
            <a:pPr algn="ctr" fontAlgn="auto">
              <a:lnSpc>
                <a:spcPct val="120000"/>
              </a:lnSpc>
              <a:spcAft>
                <a:spcPts val="0"/>
              </a:spcAft>
              <a:buFont typeface="Arial" pitchFamily="34" charset="0"/>
              <a:buNone/>
              <a:defRPr/>
            </a:pPr>
            <a:r>
              <a:rPr lang="it-IT" sz="8000" dirty="0" smtClean="0">
                <a:latin typeface="Arial Rounded MT Bold" pitchFamily="34" charset="0"/>
              </a:rPr>
              <a:t>3889349428</a:t>
            </a:r>
          </a:p>
          <a:p>
            <a:pPr algn="ctr" fontAlgn="auto">
              <a:lnSpc>
                <a:spcPct val="120000"/>
              </a:lnSpc>
              <a:spcAft>
                <a:spcPts val="0"/>
              </a:spcAft>
              <a:buFont typeface="Arial" pitchFamily="34" charset="0"/>
              <a:buNone/>
              <a:defRPr/>
            </a:pPr>
            <a:r>
              <a:rPr lang="it-IT" sz="8000" dirty="0" smtClean="0">
                <a:latin typeface="Arial Rounded MT Bold" pitchFamily="34" charset="0"/>
              </a:rPr>
              <a:t>ilariatrimarchi@libero.it</a:t>
            </a:r>
          </a:p>
          <a:p>
            <a:pPr algn="ctr" fontAlgn="auto">
              <a:lnSpc>
                <a:spcPct val="170000"/>
              </a:lnSpc>
              <a:spcAft>
                <a:spcPts val="0"/>
              </a:spcAft>
              <a:buFont typeface="Arial" pitchFamily="34" charset="0"/>
              <a:buNone/>
              <a:defRPr/>
            </a:pPr>
            <a:endParaRPr lang="it-IT" sz="9600" dirty="0" smtClean="0">
              <a:latin typeface="Arial Rounded MT Bold" pitchFamily="34" charset="0"/>
            </a:endParaRPr>
          </a:p>
          <a:p>
            <a:pPr algn="ctr" fontAlgn="auto">
              <a:spcAft>
                <a:spcPts val="0"/>
              </a:spcAft>
              <a:buFont typeface="Arial" pitchFamily="34" charset="0"/>
              <a:buNone/>
              <a:defRPr/>
            </a:pPr>
            <a:r>
              <a:rPr lang="it-IT" sz="9600" dirty="0" smtClean="0">
                <a:latin typeface="Arial Rounded MT Bold" pitchFamily="34" charset="0"/>
              </a:rPr>
              <a:t>Dott.ssa Giulia Savio </a:t>
            </a:r>
          </a:p>
          <a:p>
            <a:pPr algn="ctr" fontAlgn="auto">
              <a:lnSpc>
                <a:spcPct val="170000"/>
              </a:lnSpc>
              <a:spcAft>
                <a:spcPts val="0"/>
              </a:spcAft>
              <a:buFont typeface="Arial" pitchFamily="34" charset="0"/>
              <a:buNone/>
              <a:defRPr/>
            </a:pPr>
            <a:r>
              <a:rPr lang="it-IT" sz="8000" dirty="0" smtClean="0">
                <a:latin typeface="Arial Rounded MT Bold" pitchFamily="34" charset="0"/>
              </a:rPr>
              <a:t>Logopedista</a:t>
            </a:r>
          </a:p>
          <a:p>
            <a:pPr algn="ctr" fontAlgn="auto">
              <a:spcAft>
                <a:spcPts val="0"/>
              </a:spcAft>
              <a:buFont typeface="Arial" pitchFamily="34" charset="0"/>
              <a:buNone/>
              <a:defRPr/>
            </a:pPr>
            <a:r>
              <a:rPr lang="it-IT" sz="8000" dirty="0" smtClean="0">
                <a:latin typeface="Arial Rounded MT Bold" pitchFamily="34" charset="0"/>
              </a:rPr>
              <a:t>3452245869</a:t>
            </a:r>
          </a:p>
          <a:p>
            <a:pPr algn="ctr" fontAlgn="auto">
              <a:spcAft>
                <a:spcPts val="0"/>
              </a:spcAft>
              <a:buFont typeface="Arial" pitchFamily="34" charset="0"/>
              <a:buNone/>
              <a:defRPr/>
            </a:pPr>
            <a:r>
              <a:rPr lang="it-IT" sz="8000" dirty="0" smtClean="0">
                <a:latin typeface="Arial Rounded MT Bold" pitchFamily="34" charset="0"/>
              </a:rPr>
              <a:t>giuly.savio@libero.it    </a:t>
            </a:r>
          </a:p>
          <a:p>
            <a:pPr algn="ctr" fontAlgn="auto">
              <a:spcAft>
                <a:spcPts val="0"/>
              </a:spcAft>
              <a:buFont typeface="Arial" pitchFamily="34" charset="0"/>
              <a:buNone/>
              <a:defRPr/>
            </a:pPr>
            <a:endParaRPr lang="it-IT" sz="9600" dirty="0" smtClean="0">
              <a:latin typeface="Arial Rounded MT Bold" pitchFamily="34" charset="0"/>
            </a:endParaRPr>
          </a:p>
          <a:p>
            <a:pPr algn="ctr" fontAlgn="auto">
              <a:lnSpc>
                <a:spcPct val="170000"/>
              </a:lnSpc>
              <a:spcAft>
                <a:spcPts val="0"/>
              </a:spcAft>
              <a:buFont typeface="Arial" pitchFamily="34" charset="0"/>
              <a:buNone/>
              <a:defRPr/>
            </a:pPr>
            <a:r>
              <a:rPr lang="it-IT" sz="9600" dirty="0" smtClean="0">
                <a:latin typeface="Arial Rounded MT Bold" pitchFamily="34" charset="0"/>
              </a:rPr>
              <a:t>Dott.ssa Valentina </a:t>
            </a:r>
            <a:r>
              <a:rPr lang="it-IT" sz="9600" dirty="0" err="1" smtClean="0">
                <a:latin typeface="Arial Rounded MT Bold" pitchFamily="34" charset="0"/>
              </a:rPr>
              <a:t>Perotti</a:t>
            </a:r>
            <a:r>
              <a:rPr lang="it-IT" sz="9600" dirty="0" smtClean="0">
                <a:latin typeface="Arial Rounded MT Bold" pitchFamily="34" charset="0"/>
              </a:rPr>
              <a:t> </a:t>
            </a:r>
            <a:r>
              <a:rPr lang="it-IT" sz="8000" dirty="0" err="1" smtClean="0">
                <a:latin typeface="Arial Rounded MT Bold" pitchFamily="34" charset="0"/>
              </a:rPr>
              <a:t>Neuropsicomotricista</a:t>
            </a:r>
            <a:r>
              <a:rPr lang="it-IT" sz="8000" dirty="0" smtClean="0">
                <a:latin typeface="Arial Rounded MT Bold" pitchFamily="34" charset="0"/>
              </a:rPr>
              <a:t> dell’età evolutiva</a:t>
            </a:r>
          </a:p>
          <a:p>
            <a:pPr algn="ctr" fontAlgn="auto">
              <a:spcAft>
                <a:spcPts val="0"/>
              </a:spcAft>
              <a:buFont typeface="Arial" pitchFamily="34" charset="0"/>
              <a:buNone/>
              <a:defRPr/>
            </a:pPr>
            <a:r>
              <a:rPr lang="it-IT" sz="8000" dirty="0" smtClean="0">
                <a:latin typeface="Arial Rounded MT Bold" pitchFamily="34" charset="0"/>
              </a:rPr>
              <a:t>3348962147</a:t>
            </a:r>
          </a:p>
          <a:p>
            <a:pPr algn="ctr" fontAlgn="auto">
              <a:spcAft>
                <a:spcPts val="0"/>
              </a:spcAft>
              <a:buFont typeface="Arial" pitchFamily="34" charset="0"/>
              <a:buNone/>
              <a:defRPr/>
            </a:pPr>
            <a:r>
              <a:rPr lang="it-IT" sz="8000" dirty="0" smtClean="0">
                <a:latin typeface="Arial Rounded MT Bold" pitchFamily="34" charset="0"/>
              </a:rPr>
              <a:t>perotti.vale@gmail.com</a:t>
            </a:r>
          </a:p>
          <a:p>
            <a:pPr fontAlgn="auto">
              <a:spcAft>
                <a:spcPts val="0"/>
              </a:spcAft>
              <a:buFont typeface="Arial" pitchFamily="34" charset="0"/>
              <a:buNone/>
              <a:defRPr/>
            </a:pPr>
            <a:r>
              <a:rPr lang="it-IT" sz="9600" dirty="0" smtClean="0">
                <a:latin typeface="Arial Rounded MT Bold" pitchFamily="34" charset="0"/>
              </a:rPr>
              <a:t>    </a:t>
            </a:r>
          </a:p>
          <a:p>
            <a:pPr fontAlgn="auto">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81025" y="990600"/>
            <a:ext cx="7989888" cy="1504950"/>
          </a:xfrm>
        </p:spPr>
        <p:txBody>
          <a:bodyPr/>
          <a:lstStyle/>
          <a:p>
            <a:pPr fontAlgn="auto">
              <a:spcAft>
                <a:spcPts val="0"/>
              </a:spcAft>
              <a:defRPr/>
            </a:pPr>
            <a:r>
              <a:rPr lang="it-IT" sz="5400" dirty="0">
                <a:solidFill>
                  <a:schemeClr val="accent2">
                    <a:lumMod val="50000"/>
                  </a:schemeClr>
                </a:solidFill>
              </a:rPr>
              <a:t>DEFINIZIONE</a:t>
            </a:r>
          </a:p>
        </p:txBody>
      </p:sp>
      <p:pic>
        <p:nvPicPr>
          <p:cNvPr id="21506"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68313" y="430213"/>
            <a:ext cx="8229600" cy="1143000"/>
          </a:xfrm>
        </p:spPr>
        <p:txBody>
          <a:bodyPr>
            <a:noAutofit/>
          </a:bodyPr>
          <a:lstStyle/>
          <a:p>
            <a:pPr algn="ctr" fontAlgn="auto">
              <a:spcAft>
                <a:spcPts val="0"/>
              </a:spcAft>
              <a:defRPr/>
            </a:pPr>
            <a:r>
              <a:rPr lang="it-IT" sz="4000" dirty="0"/>
              <a:t>DSA - </a:t>
            </a:r>
            <a:r>
              <a:rPr lang="it-IT" sz="4000" dirty="0" err="1">
                <a:latin typeface="Candara" pitchFamily="34" charset="0"/>
              </a:rPr>
              <a:t>Consensus</a:t>
            </a:r>
            <a:r>
              <a:rPr lang="it-IT" sz="4000" dirty="0"/>
              <a:t> Conference</a:t>
            </a:r>
          </a:p>
        </p:txBody>
      </p:sp>
      <p:sp>
        <p:nvSpPr>
          <p:cNvPr id="6" name="Segnaposto contenuto 5"/>
          <p:cNvSpPr>
            <a:spLocks noGrp="1"/>
          </p:cNvSpPr>
          <p:nvPr>
            <p:ph idx="1"/>
          </p:nvPr>
        </p:nvSpPr>
        <p:spPr>
          <a:xfrm>
            <a:off x="468313" y="3068638"/>
            <a:ext cx="8643937" cy="5068887"/>
          </a:xfrm>
        </p:spPr>
        <p:txBody>
          <a:bodyPr rtlCol="0">
            <a:normAutofit/>
          </a:bodyPr>
          <a:lstStyle/>
          <a:p>
            <a:pPr marL="0" indent="0" fontAlgn="auto">
              <a:spcAft>
                <a:spcPts val="0"/>
              </a:spcAft>
              <a:buFont typeface="Arial" pitchFamily="34" charset="0"/>
              <a:buNone/>
              <a:defRPr/>
            </a:pPr>
            <a:r>
              <a:rPr lang="it-IT" sz="2400" dirty="0" smtClean="0"/>
              <a:t>Con il termine Disturbi Specifici di Apprendimento (DSA) ci si riferisce ad una </a:t>
            </a:r>
            <a:r>
              <a:rPr lang="it-IT" sz="2400" dirty="0" smtClean="0">
                <a:solidFill>
                  <a:srgbClr val="FF0000"/>
                </a:solidFill>
              </a:rPr>
              <a:t>significativa difficoltà nell’acquisizione ed uso di abilità relative alle competenze ortografiche (lettura e scrittura) e logico-matematiche</a:t>
            </a:r>
            <a:r>
              <a:rPr lang="it-IT" sz="2400" dirty="0" smtClean="0"/>
              <a:t>. </a:t>
            </a:r>
          </a:p>
          <a:p>
            <a:pPr marL="0" indent="0" fontAlgn="auto">
              <a:spcAft>
                <a:spcPts val="0"/>
              </a:spcAft>
              <a:buFont typeface="Arial" pitchFamily="34" charset="0"/>
              <a:buNone/>
              <a:defRPr/>
            </a:pPr>
            <a:endParaRPr lang="it-IT" sz="1000" dirty="0" smtClean="0"/>
          </a:p>
          <a:p>
            <a:pPr marL="0" indent="0" fontAlgn="auto">
              <a:spcAft>
                <a:spcPts val="0"/>
              </a:spcAft>
              <a:buFont typeface="Arial" pitchFamily="34" charset="0"/>
              <a:buNone/>
              <a:defRPr/>
            </a:pPr>
            <a:r>
              <a:rPr lang="it-IT" sz="2400" dirty="0" smtClean="0"/>
              <a:t>Interessano più aspetti degli apprendimenti scolastici di tipo strumentale, in particolare le capacità di lettura, di scrittura e di calcolo. Si </a:t>
            </a:r>
            <a:r>
              <a:rPr lang="it-IT" sz="2400" dirty="0"/>
              <a:t>articolano </a:t>
            </a:r>
            <a:r>
              <a:rPr lang="it-IT" sz="2400" dirty="0" smtClean="0"/>
              <a:t>in </a:t>
            </a:r>
            <a:r>
              <a:rPr lang="it-IT" sz="2400" dirty="0"/>
              <a:t>: DISLESSIA, DISORTOGRAFIA, DISGRAFIA E </a:t>
            </a:r>
            <a:r>
              <a:rPr lang="it-IT" sz="2400" dirty="0" smtClean="0"/>
              <a:t>DISCALCULIA.</a:t>
            </a:r>
            <a:endParaRPr lang="it-IT" sz="2400" dirty="0"/>
          </a:p>
          <a:p>
            <a:pPr marL="0" indent="0" fontAlgn="auto">
              <a:spcAft>
                <a:spcPts val="0"/>
              </a:spcAft>
              <a:buFont typeface="Arial" pitchFamily="34" charset="0"/>
              <a:buNone/>
              <a:defRPr/>
            </a:pPr>
            <a:endParaRPr lang="it-IT" sz="1000" dirty="0" smtClean="0"/>
          </a:p>
          <a:p>
            <a:pPr marL="0" indent="0" fontAlgn="auto">
              <a:spcAft>
                <a:spcPts val="0"/>
              </a:spcAft>
              <a:buFont typeface="Arial" pitchFamily="34" charset="0"/>
              <a:buNone/>
              <a:defRPr/>
            </a:pPr>
            <a:r>
              <a:rPr lang="it-IT" sz="2400" dirty="0" smtClean="0"/>
              <a:t>La causa è da ricercarsi in DISFUNZIONI NEUROBIOLOGICHE che interferiscono con il normale processo di acquisizione della lettura, della scrittura e del calcolo.</a:t>
            </a:r>
          </a:p>
          <a:p>
            <a:pPr marL="0" indent="0" fontAlgn="auto">
              <a:spcAft>
                <a:spcPts val="0"/>
              </a:spcAft>
              <a:buFont typeface="Arial" pitchFamily="34" charset="0"/>
              <a:buNone/>
              <a:defRPr/>
            </a:pPr>
            <a:endParaRPr lang="it-IT" sz="2400" dirty="0"/>
          </a:p>
          <a:p>
            <a:pPr marL="0" indent="0" fontAlgn="auto">
              <a:spcAft>
                <a:spcPts val="0"/>
              </a:spcAft>
              <a:buFont typeface="Arial" pitchFamily="34" charset="0"/>
              <a:buNone/>
              <a:defRPr/>
            </a:pPr>
            <a:endParaRPr lang="it-IT" sz="2400" dirty="0" smtClean="0"/>
          </a:p>
          <a:p>
            <a:pPr marL="306000" indent="-306000" fontAlgn="auto">
              <a:spcAft>
                <a:spcPts val="0"/>
              </a:spcAft>
              <a:buFont typeface="Arial" pitchFamily="34" charset="0"/>
              <a:buChar char="•"/>
              <a:defRPr/>
            </a:pPr>
            <a:endParaRPr lang="it-IT" sz="2400" dirty="0" smtClean="0"/>
          </a:p>
          <a:p>
            <a:pPr marL="306000" indent="-306000" fontAlgn="auto">
              <a:spcAft>
                <a:spcPts val="0"/>
              </a:spcAft>
              <a:buFont typeface="Arial" pitchFamily="34" charset="0"/>
              <a:buChar char="•"/>
              <a:defRPr/>
            </a:pPr>
            <a:endParaRPr lang="it-IT" sz="2400" dirty="0"/>
          </a:p>
          <a:p>
            <a:pPr marL="0" indent="0" fontAlgn="auto">
              <a:spcAft>
                <a:spcPts val="0"/>
              </a:spcAft>
              <a:buFont typeface="Arial" pitchFamily="34" charset="0"/>
              <a:buNone/>
              <a:defRPr/>
            </a:pPr>
            <a:endParaRPr lang="it-IT" sz="2400" dirty="0"/>
          </a:p>
          <a:p>
            <a:pPr marL="306000" indent="-306000" fontAlgn="auto">
              <a:spcAft>
                <a:spcPts val="0"/>
              </a:spcAft>
              <a:buFont typeface="Arial" pitchFamily="34" charset="0"/>
              <a:buChar char="•"/>
              <a:defRPr/>
            </a:pPr>
            <a:endParaRPr lang="it-IT" sz="2400" dirty="0"/>
          </a:p>
        </p:txBody>
      </p:sp>
      <p:pic>
        <p:nvPicPr>
          <p:cNvPr id="22531" name="Picture 2" descr="studioValori_Logo-colori"/>
          <p:cNvPicPr>
            <a:picLocks noChangeAspect="1" noChangeArrowheads="1"/>
          </p:cNvPicPr>
          <p:nvPr/>
        </p:nvPicPr>
        <p:blipFill>
          <a:blip r:embed="rId2"/>
          <a:srcRect/>
          <a:stretch>
            <a:fillRect/>
          </a:stretch>
        </p:blipFill>
        <p:spPr bwMode="auto">
          <a:xfrm>
            <a:off x="728503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9900" y="455613"/>
            <a:ext cx="8229600" cy="1143000"/>
          </a:xfrm>
        </p:spPr>
        <p:txBody>
          <a:bodyPr/>
          <a:lstStyle/>
          <a:p>
            <a:pPr algn="ctr" fontAlgn="auto">
              <a:spcAft>
                <a:spcPts val="0"/>
              </a:spcAft>
              <a:defRPr/>
            </a:pPr>
            <a:r>
              <a:rPr lang="it-IT" sz="4000" dirty="0"/>
              <a:t>DSA - </a:t>
            </a:r>
            <a:r>
              <a:rPr lang="it-IT" sz="4000" dirty="0" err="1"/>
              <a:t>Consensus</a:t>
            </a:r>
            <a:r>
              <a:rPr lang="it-IT" sz="4000" dirty="0"/>
              <a:t> Conference</a:t>
            </a:r>
          </a:p>
        </p:txBody>
      </p:sp>
      <p:sp>
        <p:nvSpPr>
          <p:cNvPr id="23554" name="Segnaposto contenuto 2"/>
          <p:cNvSpPr>
            <a:spLocks noGrp="1"/>
          </p:cNvSpPr>
          <p:nvPr>
            <p:ph idx="1"/>
          </p:nvPr>
        </p:nvSpPr>
        <p:spPr>
          <a:xfrm>
            <a:off x="323850" y="1865313"/>
            <a:ext cx="8521700" cy="4924425"/>
          </a:xfrm>
        </p:spPr>
        <p:txBody>
          <a:bodyPr rtlCol="0">
            <a:normAutofit/>
          </a:bodyPr>
          <a:lstStyle/>
          <a:p>
            <a:pPr marL="0" indent="0" algn="ctr" fontAlgn="auto">
              <a:buFont typeface="Arial" charset="0"/>
              <a:buNone/>
              <a:defRPr/>
            </a:pPr>
            <a:r>
              <a:rPr lang="it-IT" sz="2400" b="1" dirty="0" smtClean="0">
                <a:solidFill>
                  <a:schemeClr val="accent1">
                    <a:lumMod val="75000"/>
                    <a:lumOff val="25000"/>
                  </a:schemeClr>
                </a:solidFill>
              </a:rPr>
              <a:t>CRITERI PRINCIPALI PER DEFINIRE UN DSA:</a:t>
            </a:r>
          </a:p>
          <a:p>
            <a:pPr marL="0" indent="0" algn="just" fontAlgn="auto">
              <a:buFont typeface="Arial" charset="0"/>
              <a:buNone/>
              <a:defRPr/>
            </a:pPr>
            <a:endParaRPr lang="it-IT" sz="1400" b="1" dirty="0" smtClean="0"/>
          </a:p>
          <a:p>
            <a:pPr marL="0" indent="0" algn="just" fontAlgn="auto">
              <a:buFont typeface="Arial" charset="0"/>
              <a:buNone/>
              <a:defRPr/>
            </a:pPr>
            <a:r>
              <a:rPr lang="it-IT" sz="2400" dirty="0" smtClean="0"/>
              <a:t>1. carattere evolutivo;</a:t>
            </a:r>
          </a:p>
          <a:p>
            <a:pPr marL="0" indent="0" algn="just" fontAlgn="auto">
              <a:buFont typeface="Arial" charset="0"/>
              <a:buNone/>
              <a:defRPr/>
            </a:pPr>
            <a:r>
              <a:rPr lang="it-IT" sz="2400" dirty="0" smtClean="0"/>
              <a:t>2. discrepanza tra le capacità intellettive (QI nella norma: alla WISC il QI tot non deve essere inferiore a 85) ed il rendimento scolastico  (compromissione delle abilità di letto-scrittura o calcolo);</a:t>
            </a:r>
          </a:p>
          <a:p>
            <a:pPr marL="0" indent="0" algn="just" fontAlgn="auto">
              <a:buFont typeface="Arial" charset="0"/>
              <a:buNone/>
              <a:defRPr/>
            </a:pPr>
            <a:r>
              <a:rPr lang="it-IT" sz="2400" dirty="0" smtClean="0"/>
              <a:t>3. il bambino deve beneficiare di occasioni di apprendimento nella stessa misura dei suoi compagni;</a:t>
            </a:r>
          </a:p>
          <a:p>
            <a:pPr marL="0" indent="0" algn="just" fontAlgn="auto">
              <a:buFont typeface="Arial" charset="0"/>
              <a:buNone/>
              <a:defRPr/>
            </a:pPr>
            <a:r>
              <a:rPr lang="it-IT" sz="2400" dirty="0" smtClean="0"/>
              <a:t>4. non ci sono altre cause: disabilità visive, uditive, motorie, ritardo mentale, disturbi emotivi, svantaggio culturale o socio-economico.</a:t>
            </a:r>
          </a:p>
        </p:txBody>
      </p:sp>
      <p:pic>
        <p:nvPicPr>
          <p:cNvPr id="23555" name="Picture 2" descr="studioValori_Logo-colori"/>
          <p:cNvPicPr>
            <a:picLocks noChangeAspect="1" noChangeArrowheads="1"/>
          </p:cNvPicPr>
          <p:nvPr/>
        </p:nvPicPr>
        <p:blipFill>
          <a:blip r:embed="rId2"/>
          <a:srcRect/>
          <a:stretch>
            <a:fillRect/>
          </a:stretch>
        </p:blipFill>
        <p:spPr bwMode="auto">
          <a:xfrm>
            <a:off x="7305675" y="168275"/>
            <a:ext cx="1825625"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46088" y="549275"/>
            <a:ext cx="8229600" cy="1143000"/>
          </a:xfrm>
        </p:spPr>
        <p:txBody>
          <a:bodyPr/>
          <a:lstStyle/>
          <a:p>
            <a:pPr algn="ctr" fontAlgn="auto">
              <a:spcAft>
                <a:spcPts val="0"/>
              </a:spcAft>
              <a:defRPr/>
            </a:pPr>
            <a:r>
              <a:rPr lang="it-IT" sz="4000" dirty="0"/>
              <a:t>DSA - </a:t>
            </a:r>
            <a:r>
              <a:rPr lang="it-IT" sz="4000" dirty="0" err="1">
                <a:latin typeface="Candara" pitchFamily="34" charset="0"/>
              </a:rPr>
              <a:t>C</a:t>
            </a:r>
            <a:r>
              <a:rPr lang="it-IT" sz="4000" b="1" dirty="0" err="1">
                <a:latin typeface="Candara" pitchFamily="34" charset="0"/>
              </a:rPr>
              <a:t>onsensus</a:t>
            </a:r>
            <a:r>
              <a:rPr lang="it-IT" sz="4000" dirty="0"/>
              <a:t> Conference</a:t>
            </a:r>
            <a:endParaRPr lang="it-IT" sz="4000" b="1" dirty="0"/>
          </a:p>
        </p:txBody>
      </p:sp>
      <p:sp>
        <p:nvSpPr>
          <p:cNvPr id="3" name="Segnaposto contenuto 2"/>
          <p:cNvSpPr>
            <a:spLocks noGrp="1"/>
          </p:cNvSpPr>
          <p:nvPr>
            <p:ph idx="1"/>
          </p:nvPr>
        </p:nvSpPr>
        <p:spPr>
          <a:xfrm>
            <a:off x="323850" y="2636838"/>
            <a:ext cx="8351838" cy="4221162"/>
          </a:xfrm>
        </p:spPr>
        <p:txBody>
          <a:bodyPr rtlCol="0">
            <a:normAutofit fontScale="77500" lnSpcReduction="20000"/>
          </a:bodyPr>
          <a:lstStyle/>
          <a:p>
            <a:pPr marL="306000" indent="-306000" algn="just" fontAlgn="auto">
              <a:spcAft>
                <a:spcPts val="0"/>
              </a:spcAft>
              <a:buFont typeface="Arial" pitchFamily="34" charset="0"/>
              <a:buChar char="•"/>
              <a:defRPr/>
            </a:pPr>
            <a:r>
              <a:rPr lang="it-IT" sz="2800" dirty="0" smtClean="0"/>
              <a:t>Il DSA è un disturbo cronico, la cui espressività si modifica in relazione all’età e alle richieste ambientali: si manifesta cioè con caratteristiche diverse nel corso dell’età evolutiva e delle fasi di apprendimento scolastico. </a:t>
            </a:r>
          </a:p>
          <a:p>
            <a:pPr marL="306000" indent="-306000" algn="just" fontAlgn="auto">
              <a:spcAft>
                <a:spcPts val="0"/>
              </a:spcAft>
              <a:buFont typeface="Arial" pitchFamily="34" charset="0"/>
              <a:buNone/>
              <a:defRPr/>
            </a:pPr>
            <a:endParaRPr lang="it-IT" sz="2800" dirty="0" smtClean="0"/>
          </a:p>
          <a:p>
            <a:pPr marL="306000" indent="-306000" algn="just" fontAlgn="auto">
              <a:spcAft>
                <a:spcPts val="0"/>
              </a:spcAft>
              <a:buFont typeface="Arial" pitchFamily="34" charset="0"/>
              <a:buChar char="•"/>
              <a:defRPr/>
            </a:pPr>
            <a:r>
              <a:rPr lang="it-IT" sz="2800" dirty="0" smtClean="0"/>
              <a:t>La sua prevalenza appare maggiore nella scuola primaria e secondaria di primo grado.</a:t>
            </a:r>
          </a:p>
          <a:p>
            <a:pPr marL="306000" indent="-306000" algn="just" fontAlgn="auto">
              <a:spcAft>
                <a:spcPts val="0"/>
              </a:spcAft>
              <a:buFont typeface="Arial" pitchFamily="34" charset="0"/>
              <a:buNone/>
              <a:defRPr/>
            </a:pPr>
            <a:endParaRPr lang="it-IT" sz="2800" dirty="0" smtClean="0"/>
          </a:p>
          <a:p>
            <a:pPr marL="306000" indent="-306000" algn="just" fontAlgn="auto">
              <a:spcAft>
                <a:spcPts val="0"/>
              </a:spcAft>
              <a:buFont typeface="Arial" pitchFamily="34" charset="0"/>
              <a:buChar char="•"/>
              <a:defRPr/>
            </a:pPr>
            <a:r>
              <a:rPr lang="it-IT" sz="2800" dirty="0" smtClean="0"/>
              <a:t>Si tratta di un disturbo che coinvolge uno specifico dominio di abilità, lasciando intatto il funzionamento intellettivo generale. </a:t>
            </a:r>
          </a:p>
          <a:p>
            <a:pPr marL="306000" indent="-306000" algn="just" fontAlgn="auto">
              <a:spcAft>
                <a:spcPts val="0"/>
              </a:spcAft>
              <a:buFont typeface="Arial" pitchFamily="34" charset="0"/>
              <a:buNone/>
              <a:defRPr/>
            </a:pPr>
            <a:endParaRPr lang="it-IT" sz="2800" dirty="0" smtClean="0"/>
          </a:p>
          <a:p>
            <a:pPr marL="306000" indent="-306000" algn="just" fontAlgn="auto">
              <a:spcAft>
                <a:spcPts val="0"/>
              </a:spcAft>
              <a:buFont typeface="Arial" pitchFamily="34" charset="0"/>
              <a:buChar char="•"/>
              <a:defRPr/>
            </a:pPr>
            <a:r>
              <a:rPr lang="it-IT" sz="2800" dirty="0" smtClean="0"/>
              <a:t>Esso infatti interessa le competenze strumentali degli apprendimenti scolastici.</a:t>
            </a:r>
          </a:p>
          <a:p>
            <a:pPr marL="306000" indent="-306000" algn="just" fontAlgn="auto">
              <a:spcAft>
                <a:spcPts val="0"/>
              </a:spcAft>
              <a:buFont typeface="Arial" pitchFamily="34" charset="0"/>
              <a:buChar char="•"/>
              <a:defRPr/>
            </a:pPr>
            <a:endParaRPr lang="it-IT" sz="2400" dirty="0" smtClean="0"/>
          </a:p>
          <a:p>
            <a:pPr marL="306000" indent="-306000" algn="just" fontAlgn="auto">
              <a:spcAft>
                <a:spcPts val="0"/>
              </a:spcAft>
              <a:buFont typeface="Arial" pitchFamily="34" charset="0"/>
              <a:buChar char="•"/>
              <a:defRPr/>
            </a:pPr>
            <a:endParaRPr lang="it-IT" sz="2400" dirty="0" smtClean="0"/>
          </a:p>
          <a:p>
            <a:pPr marL="306000" indent="-306000" algn="just" fontAlgn="auto">
              <a:spcAft>
                <a:spcPts val="0"/>
              </a:spcAft>
              <a:buFont typeface="Arial" pitchFamily="34" charset="0"/>
              <a:buChar char="•"/>
              <a:defRPr/>
            </a:pPr>
            <a:endParaRPr lang="it-IT" dirty="0"/>
          </a:p>
        </p:txBody>
      </p:sp>
      <p:pic>
        <p:nvPicPr>
          <p:cNvPr id="24579" name="Picture 2" descr="studioValori_Logo-colori"/>
          <p:cNvPicPr>
            <a:picLocks noChangeAspect="1" noChangeArrowheads="1"/>
          </p:cNvPicPr>
          <p:nvPr/>
        </p:nvPicPr>
        <p:blipFill>
          <a:blip r:embed="rId2"/>
          <a:srcRect/>
          <a:stretch>
            <a:fillRect/>
          </a:stretch>
        </p:blipFill>
        <p:spPr bwMode="auto">
          <a:xfrm>
            <a:off x="7164388" y="171450"/>
            <a:ext cx="1827212"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1025" y="765175"/>
            <a:ext cx="7989888" cy="1082675"/>
          </a:xfrm>
        </p:spPr>
        <p:txBody>
          <a:bodyPr>
            <a:noAutofit/>
          </a:bodyPr>
          <a:lstStyle/>
          <a:p>
            <a:pPr algn="ctr" fontAlgn="auto">
              <a:spcAft>
                <a:spcPts val="0"/>
              </a:spcAft>
              <a:defRPr/>
            </a:pPr>
            <a:r>
              <a:rPr lang="it-IT" sz="4000" dirty="0" smtClean="0">
                <a:latin typeface="Candara" pitchFamily="34" charset="0"/>
              </a:rPr>
              <a:t>DSA: DOCUMENTO CONSIGLIO SUPERIORE DI SANITA’</a:t>
            </a:r>
            <a:endParaRPr lang="it-IT" sz="4000" dirty="0">
              <a:latin typeface="Candara" pitchFamily="34" charset="0"/>
            </a:endParaRPr>
          </a:p>
        </p:txBody>
      </p:sp>
      <p:sp>
        <p:nvSpPr>
          <p:cNvPr id="25602" name="Sottotitolo 2"/>
          <p:cNvSpPr>
            <a:spLocks noGrp="1"/>
          </p:cNvSpPr>
          <p:nvPr>
            <p:ph idx="1"/>
          </p:nvPr>
        </p:nvSpPr>
        <p:spPr>
          <a:xfrm>
            <a:off x="581025" y="2227263"/>
            <a:ext cx="7989888" cy="3632200"/>
          </a:xfrm>
        </p:spPr>
        <p:txBody>
          <a:bodyPr rtlCol="0">
            <a:normAutofit fontScale="92500" lnSpcReduction="20000"/>
          </a:bodyPr>
          <a:lstStyle/>
          <a:p>
            <a:pPr marL="306000" indent="-306000" fontAlgn="auto">
              <a:defRPr/>
            </a:pPr>
            <a:r>
              <a:rPr lang="it-IT" sz="2400" dirty="0" smtClean="0"/>
              <a:t>Nel 1997 il Consiglio Superiore di Sanità dell’Olanda descriveva la DISLESSIA come deficit presente quando l’ </a:t>
            </a:r>
            <a:r>
              <a:rPr lang="it-IT" sz="2400" dirty="0" smtClean="0">
                <a:solidFill>
                  <a:srgbClr val="FF0000"/>
                </a:solidFill>
              </a:rPr>
              <a:t>AUTOMATIZZAZIONE </a:t>
            </a:r>
            <a:r>
              <a:rPr lang="it-IT" sz="2400" dirty="0" smtClean="0"/>
              <a:t>della parola (lettura) e della scrittura non si sviluppa, o si sviluppa in maniera molto incompleta, o con grandi difficoltà.</a:t>
            </a:r>
          </a:p>
          <a:p>
            <a:pPr marL="306000" indent="-306000" fontAlgn="auto">
              <a:defRPr/>
            </a:pPr>
            <a:endParaRPr lang="it-IT" sz="2400" dirty="0" smtClean="0"/>
          </a:p>
          <a:p>
            <a:pPr marL="306000" indent="-306000" fontAlgn="auto">
              <a:defRPr/>
            </a:pPr>
            <a:r>
              <a:rPr lang="it-IT" sz="2400" dirty="0" smtClean="0"/>
              <a:t>Per «</a:t>
            </a:r>
            <a:r>
              <a:rPr lang="it-IT" sz="2400" dirty="0" smtClean="0">
                <a:solidFill>
                  <a:srgbClr val="FF0000"/>
                </a:solidFill>
              </a:rPr>
              <a:t>AUTOMATIZZAZIONE</a:t>
            </a:r>
            <a:r>
              <a:rPr lang="it-IT" sz="2400" dirty="0" smtClean="0"/>
              <a:t>» si intende la </a:t>
            </a:r>
            <a:r>
              <a:rPr lang="it-IT" sz="2400" dirty="0" smtClean="0">
                <a:solidFill>
                  <a:srgbClr val="FF0000"/>
                </a:solidFill>
              </a:rPr>
              <a:t>stabilizzazione di un processo automatico caratterizzato da un alto grado di velocità e accuratezza</a:t>
            </a:r>
            <a:r>
              <a:rPr lang="it-IT" sz="2400" dirty="0" smtClean="0"/>
              <a:t>, realizzato inconsciamente, che richieda minimo impegno </a:t>
            </a:r>
            <a:r>
              <a:rPr lang="it-IT" sz="2400" dirty="0" err="1" smtClean="0"/>
              <a:t>attentivo</a:t>
            </a:r>
            <a:r>
              <a:rPr lang="it-IT" sz="2400" dirty="0" smtClean="0"/>
              <a:t> e sia difficile da sopprimere, ignorare, influenzare.</a:t>
            </a:r>
          </a:p>
        </p:txBody>
      </p:sp>
      <p:pic>
        <p:nvPicPr>
          <p:cNvPr id="25603" name="Picture 2" descr="studioValori_Logo-colori"/>
          <p:cNvPicPr>
            <a:picLocks noChangeAspect="1" noChangeArrowheads="1"/>
          </p:cNvPicPr>
          <p:nvPr/>
        </p:nvPicPr>
        <p:blipFill>
          <a:blip r:embed="rId2"/>
          <a:srcRect/>
          <a:stretch>
            <a:fillRect/>
          </a:stretch>
        </p:blipFill>
        <p:spPr bwMode="auto">
          <a:xfrm>
            <a:off x="7164388" y="188913"/>
            <a:ext cx="1827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6738" y="549275"/>
            <a:ext cx="7989887" cy="1082675"/>
          </a:xfrm>
        </p:spPr>
        <p:txBody>
          <a:bodyPr/>
          <a:lstStyle/>
          <a:p>
            <a:pPr algn="ctr" fontAlgn="auto">
              <a:spcAft>
                <a:spcPts val="0"/>
              </a:spcAft>
              <a:defRPr/>
            </a:pPr>
            <a:r>
              <a:rPr lang="it-IT" sz="4400" dirty="0"/>
              <a:t>Dislessia</a:t>
            </a:r>
          </a:p>
        </p:txBody>
      </p:sp>
      <p:sp>
        <p:nvSpPr>
          <p:cNvPr id="26626" name="Segnaposto contenuto 2"/>
          <p:cNvSpPr>
            <a:spLocks noGrp="1"/>
          </p:cNvSpPr>
          <p:nvPr>
            <p:ph idx="1"/>
          </p:nvPr>
        </p:nvSpPr>
        <p:spPr>
          <a:xfrm>
            <a:off x="569913" y="2420938"/>
            <a:ext cx="7989887" cy="3630612"/>
          </a:xfrm>
        </p:spPr>
        <p:txBody>
          <a:bodyPr/>
          <a:lstStyle/>
          <a:p>
            <a:pPr marL="0" indent="0" algn="just">
              <a:buFont typeface="Wingdings 2" pitchFamily="18" charset="2"/>
              <a:buNone/>
            </a:pPr>
            <a:r>
              <a:rPr lang="it-IT" sz="2200" smtClean="0"/>
              <a:t>«Difficoltà ad effettuare una lettura accurata (corretta) e/o fluente (rapida). </a:t>
            </a:r>
          </a:p>
          <a:p>
            <a:pPr marL="0" indent="0" algn="just">
              <a:buFont typeface="Wingdings 2" pitchFamily="18" charset="2"/>
              <a:buNone/>
            </a:pPr>
            <a:r>
              <a:rPr lang="it-IT" sz="2200" smtClean="0"/>
              <a:t>Si manifesta in bambini con quoziente intellettivo nella norma o superiore, privi di deficit neurologici, sensoriali e relazionali che abbiano avuto adeguate opportunità scolastiche. </a:t>
            </a:r>
          </a:p>
          <a:p>
            <a:pPr marL="0" indent="0" algn="just">
              <a:buFont typeface="Wingdings 2" pitchFamily="18" charset="2"/>
              <a:buNone/>
            </a:pPr>
            <a:r>
              <a:rPr lang="it-IT" sz="2200" smtClean="0"/>
              <a:t>Spesso si accompagna a difficoltà nella scrittura e nei processi di letto-scrittura del numero e del calcolo. La DE è il prototipo dei DSA.»</a:t>
            </a:r>
          </a:p>
          <a:p>
            <a:pPr marL="0" indent="0">
              <a:buFont typeface="Wingdings 2" pitchFamily="18" charset="2"/>
              <a:buNone/>
            </a:pPr>
            <a:endParaRPr lang="it-IT"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i">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TM03457464[[fn=Dividendi]]</Template>
  <TotalTime>2021</TotalTime>
  <Words>2152</Words>
  <Application>Microsoft Office PowerPoint</Application>
  <PresentationFormat>Presentazione su schermo (4:3)</PresentationFormat>
  <Paragraphs>265</Paragraphs>
  <Slides>39</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39</vt:i4>
      </vt:variant>
    </vt:vector>
  </HeadingPairs>
  <TitlesOfParts>
    <vt:vector size="50" baseType="lpstr">
      <vt:lpstr>Batang</vt:lpstr>
      <vt:lpstr>Arial</vt:lpstr>
      <vt:lpstr>Arial Rounded MT Bold</vt:lpstr>
      <vt:lpstr>Calibri</vt:lpstr>
      <vt:lpstr>Cambria</vt:lpstr>
      <vt:lpstr>Candara</vt:lpstr>
      <vt:lpstr>Gill Sans MT</vt:lpstr>
      <vt:lpstr>Times New Roman</vt:lpstr>
      <vt:lpstr>Wingdings</vt:lpstr>
      <vt:lpstr>Wingdings 2</vt:lpstr>
      <vt:lpstr>Dividendi</vt:lpstr>
      <vt:lpstr> DSA (Disturbi Specifici dell’Apprendimento): il percorso multidisciplinare dai modelli neuropsicologici alla normativa vigente </vt:lpstr>
      <vt:lpstr>Interverranno</vt:lpstr>
      <vt:lpstr>Quali punti affronteremo</vt:lpstr>
      <vt:lpstr>DEFINIZIONE</vt:lpstr>
      <vt:lpstr>DSA - Consensus Conference</vt:lpstr>
      <vt:lpstr>DSA - Consensus Conference</vt:lpstr>
      <vt:lpstr>DSA - Consensus Conference</vt:lpstr>
      <vt:lpstr>DSA: DOCUMENTO CONSIGLIO SUPERIORE DI SANITA’</vt:lpstr>
      <vt:lpstr>Dislessia</vt:lpstr>
      <vt:lpstr>Disortografia</vt:lpstr>
      <vt:lpstr>Presentazione standard di PowerPoint</vt:lpstr>
      <vt:lpstr>Discalculia </vt:lpstr>
      <vt:lpstr>Presentazione standard di PowerPoint</vt:lpstr>
      <vt:lpstr>Disgrafia </vt:lpstr>
      <vt:lpstr>Presentazione standard di PowerPoint</vt:lpstr>
      <vt:lpstr>CAMPANELLI D’ALLARME</vt:lpstr>
      <vt:lpstr>ABILITà DI LETTO-SCRITTURA E CALCOLO</vt:lpstr>
      <vt:lpstr>ABILITà DI LETTO-SCRITTURA E CALCOLO</vt:lpstr>
      <vt:lpstr>ABILITA’ GRAFOMOTORIE E PRASSICHE   </vt:lpstr>
      <vt:lpstr>NORMATIVA VIGENTE RELATIVA AI DSA</vt:lpstr>
      <vt:lpstr>Normativa vigente</vt:lpstr>
      <vt:lpstr>La normativa regionale vigente – Det. 496</vt:lpstr>
      <vt:lpstr>Diagnosi formulate da privati</vt:lpstr>
      <vt:lpstr>PROCESSO DIAGNOSTICO DSA</vt:lpstr>
      <vt:lpstr>Quando fare diagnosi</vt:lpstr>
      <vt:lpstr>Quando è necessaria una valutazione?</vt:lpstr>
      <vt:lpstr>Determinazione n.°496 del 22 maggio 2014</vt:lpstr>
      <vt:lpstr>Determinazione n.°496 del 22 maggio 2014</vt:lpstr>
      <vt:lpstr>Presentazione standard di PowerPoint</vt:lpstr>
      <vt:lpstr>Importanza della diagnosi</vt:lpstr>
      <vt:lpstr>Presentazione standard di PowerPoint</vt:lpstr>
      <vt:lpstr>La didattica </vt:lpstr>
      <vt:lpstr>strumenti compensativi e misure dispensative</vt:lpstr>
      <vt:lpstr>Esempi di strumenti compensativi</vt:lpstr>
      <vt:lpstr>Esempi di misure dispensative</vt:lpstr>
      <vt:lpstr>Presentazione standard di PowerPoint</vt:lpstr>
      <vt:lpstr>Presentazione standard di PowerPoint</vt:lpstr>
      <vt:lpstr>   </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DSA definizione, nuova normativa,  come leggere la relazione specialistica</dc:title>
  <dc:creator>Valeris Fer</dc:creator>
  <cp:lastModifiedBy>Roberto</cp:lastModifiedBy>
  <cp:revision>186</cp:revision>
  <cp:lastPrinted>2015-10-09T16:09:10Z</cp:lastPrinted>
  <dcterms:created xsi:type="dcterms:W3CDTF">2015-10-01T07:39:56Z</dcterms:created>
  <dcterms:modified xsi:type="dcterms:W3CDTF">2016-05-19T18:25:34Z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TC102867689990</vt:lpwstr>
  </property>
</Properties>
</file>