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Default Extension="jpeg" ContentType="image/jpeg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wmf" ContentType="image/x-wmf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  <p:sldMasterId id="2147483805" r:id="rId2"/>
    <p:sldMasterId id="2147483835" r:id="rId3"/>
  </p:sldMasterIdLst>
  <p:notesMasterIdLst>
    <p:notesMasterId r:id="rId59"/>
  </p:notesMasterIdLst>
  <p:sldIdLst>
    <p:sldId id="258" r:id="rId4"/>
    <p:sldId id="401" r:id="rId5"/>
    <p:sldId id="344" r:id="rId6"/>
    <p:sldId id="346" r:id="rId7"/>
    <p:sldId id="347" r:id="rId8"/>
    <p:sldId id="348" r:id="rId9"/>
    <p:sldId id="351" r:id="rId10"/>
    <p:sldId id="370" r:id="rId11"/>
    <p:sldId id="340" r:id="rId12"/>
    <p:sldId id="341" r:id="rId13"/>
    <p:sldId id="352" r:id="rId14"/>
    <p:sldId id="342" r:id="rId15"/>
    <p:sldId id="349" r:id="rId16"/>
    <p:sldId id="350" r:id="rId17"/>
    <p:sldId id="371" r:id="rId18"/>
    <p:sldId id="372" r:id="rId19"/>
    <p:sldId id="362" r:id="rId20"/>
    <p:sldId id="374" r:id="rId21"/>
    <p:sldId id="363" r:id="rId22"/>
    <p:sldId id="373" r:id="rId23"/>
    <p:sldId id="377" r:id="rId24"/>
    <p:sldId id="376" r:id="rId25"/>
    <p:sldId id="378" r:id="rId26"/>
    <p:sldId id="380" r:id="rId27"/>
    <p:sldId id="381" r:id="rId28"/>
    <p:sldId id="382" r:id="rId29"/>
    <p:sldId id="386" r:id="rId30"/>
    <p:sldId id="379" r:id="rId31"/>
    <p:sldId id="388" r:id="rId32"/>
    <p:sldId id="405" r:id="rId33"/>
    <p:sldId id="390" r:id="rId34"/>
    <p:sldId id="354" r:id="rId35"/>
    <p:sldId id="395" r:id="rId36"/>
    <p:sldId id="389" r:id="rId37"/>
    <p:sldId id="383" r:id="rId38"/>
    <p:sldId id="391" r:id="rId39"/>
    <p:sldId id="402" r:id="rId40"/>
    <p:sldId id="403" r:id="rId41"/>
    <p:sldId id="394" r:id="rId42"/>
    <p:sldId id="406" r:id="rId43"/>
    <p:sldId id="398" r:id="rId44"/>
    <p:sldId id="392" r:id="rId45"/>
    <p:sldId id="399" r:id="rId46"/>
    <p:sldId id="359" r:id="rId47"/>
    <p:sldId id="356" r:id="rId48"/>
    <p:sldId id="357" r:id="rId49"/>
    <p:sldId id="358" r:id="rId50"/>
    <p:sldId id="360" r:id="rId51"/>
    <p:sldId id="361" r:id="rId52"/>
    <p:sldId id="397" r:id="rId53"/>
    <p:sldId id="353" r:id="rId54"/>
    <p:sldId id="338" r:id="rId55"/>
    <p:sldId id="396" r:id="rId56"/>
    <p:sldId id="400" r:id="rId57"/>
    <p:sldId id="404" r:id="rId58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sz="2200" kern="1200">
        <a:solidFill>
          <a:schemeClr val="tx1"/>
        </a:solidFill>
        <a:latin typeface="Garamond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200" kern="1200">
        <a:solidFill>
          <a:schemeClr val="tx1"/>
        </a:solidFill>
        <a:latin typeface="Garamond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200" kern="1200">
        <a:solidFill>
          <a:schemeClr val="tx1"/>
        </a:solidFill>
        <a:latin typeface="Garamond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200" kern="1200">
        <a:solidFill>
          <a:schemeClr val="tx1"/>
        </a:solidFill>
        <a:latin typeface="Garamond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200" kern="1200">
        <a:solidFill>
          <a:schemeClr val="tx1"/>
        </a:solidFill>
        <a:latin typeface="Garamond" pitchFamily="18" charset="0"/>
        <a:ea typeface="+mn-ea"/>
        <a:cs typeface="Arial" charset="0"/>
      </a:defRPr>
    </a:lvl5pPr>
    <a:lvl6pPr marL="2286000" algn="l" defTabSz="914400" rtl="0" eaLnBrk="1" latinLnBrk="0" hangingPunct="1">
      <a:defRPr sz="2200" kern="1200">
        <a:solidFill>
          <a:schemeClr val="tx1"/>
        </a:solidFill>
        <a:latin typeface="Garamond" pitchFamily="18" charset="0"/>
        <a:ea typeface="+mn-ea"/>
        <a:cs typeface="Arial" charset="0"/>
      </a:defRPr>
    </a:lvl6pPr>
    <a:lvl7pPr marL="2743200" algn="l" defTabSz="914400" rtl="0" eaLnBrk="1" latinLnBrk="0" hangingPunct="1">
      <a:defRPr sz="2200" kern="1200">
        <a:solidFill>
          <a:schemeClr val="tx1"/>
        </a:solidFill>
        <a:latin typeface="Garamond" pitchFamily="18" charset="0"/>
        <a:ea typeface="+mn-ea"/>
        <a:cs typeface="Arial" charset="0"/>
      </a:defRPr>
    </a:lvl7pPr>
    <a:lvl8pPr marL="3200400" algn="l" defTabSz="914400" rtl="0" eaLnBrk="1" latinLnBrk="0" hangingPunct="1">
      <a:defRPr sz="2200" kern="1200">
        <a:solidFill>
          <a:schemeClr val="tx1"/>
        </a:solidFill>
        <a:latin typeface="Garamond" pitchFamily="18" charset="0"/>
        <a:ea typeface="+mn-ea"/>
        <a:cs typeface="Arial" charset="0"/>
      </a:defRPr>
    </a:lvl8pPr>
    <a:lvl9pPr marL="3657600" algn="l" defTabSz="914400" rtl="0" eaLnBrk="1" latinLnBrk="0" hangingPunct="1">
      <a:defRPr sz="2200" kern="1200">
        <a:solidFill>
          <a:schemeClr val="tx1"/>
        </a:solidFill>
        <a:latin typeface="Garamond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0000"/>
    <a:srgbClr val="0000CC"/>
    <a:srgbClr val="00FF00"/>
    <a:srgbClr val="08A85C"/>
    <a:srgbClr val="FF9900"/>
    <a:srgbClr val="FF9966"/>
    <a:srgbClr val="FF9933"/>
    <a:srgbClr val="0000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3" d="100"/>
          <a:sy n="63" d="100"/>
        </p:scale>
        <p:origin x="-1578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Arial" charset="0"/>
              </a:defRPr>
            </a:lvl1pPr>
          </a:lstStyle>
          <a:p>
            <a:pPr>
              <a:defRPr/>
            </a:pPr>
            <a:fld id="{F444DEEE-59A3-4667-B292-41CC626BAEE5}" type="datetimeFigureOut">
              <a:rPr lang="it-IT"/>
              <a:pPr>
                <a:defRPr/>
              </a:pPr>
              <a:t>08/04/2016</a:t>
            </a:fld>
            <a:endParaRPr lang="it-I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it-IT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it-IT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Arial" charset="0"/>
              </a:defRPr>
            </a:lvl1pPr>
          </a:lstStyle>
          <a:p>
            <a:pPr>
              <a:defRPr/>
            </a:pPr>
            <a:fld id="{FF1F89D2-79ED-43BE-9989-2F2173181E4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endParaRPr lang="it-IT" sz="4400" b="1">
              <a:solidFill>
                <a:schemeClr val="tx2"/>
              </a:solidFill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  <a:defRPr/>
            </a:pPr>
            <a:endParaRPr lang="it-IT" sz="320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C10894-008A-4ACF-89D7-2BCEDE95283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826153-077D-4174-9C16-66F35C65DDF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E6C301-8ECB-43A4-9BF1-53E0B2EB38A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40C44B-38F6-4301-A68A-9BA484852EA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9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D31172-B9FF-4CFE-A5AC-1A970F389FE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6EB19C-2D2B-42D6-803F-26209A85F38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7225A8-85D9-4966-A4D3-3A954FE2B85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267815-29BC-443A-9360-2F9F61C2C3B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05F994-587C-4C1D-B482-10B9AF4960D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C31452-09DA-4A2E-A05A-4D9286614CA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A6539-137D-4B82-8FF7-5C798515745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  <p:transition>
    <p:wheel spokes="3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>
              <a:buFont typeface="Times New Roman" charset="0"/>
              <a:buNone/>
              <a:defRPr>
                <a:latin typeface="Gill Sans MT" charset="0"/>
                <a:cs typeface="Arial Unicode MS" charset="0"/>
              </a:defRPr>
            </a:lvl1pPr>
          </a:lstStyle>
          <a:p>
            <a:pPr>
              <a:defRPr/>
            </a:pPr>
            <a:r>
              <a:rPr lang="it-IT"/>
              <a:t>11/05/10</a:t>
            </a:r>
          </a:p>
        </p:txBody>
      </p:sp>
      <p:sp>
        <p:nvSpPr>
          <p:cNvPr id="5" name="Rectangle 16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2B500C71-3863-4A99-9DF1-0676639675B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Rectangle 1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>
              <a:buFont typeface="Times New Roman" charset="0"/>
              <a:buNone/>
              <a:defRPr>
                <a:latin typeface="Gill Sans MT" charset="0"/>
                <a:cs typeface="Arial Unicode MS" charset="0"/>
              </a:defRPr>
            </a:lvl1pPr>
          </a:lstStyle>
          <a:p>
            <a:pPr>
              <a:defRPr/>
            </a:pPr>
            <a:r>
              <a:rPr lang="it-IT"/>
              <a:t>11/05/10</a:t>
            </a:r>
          </a:p>
        </p:txBody>
      </p:sp>
      <p:sp>
        <p:nvSpPr>
          <p:cNvPr id="5" name="Rectangle 16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D678F98A-FE3B-4D03-8F8D-332F7378D66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1435100" y="1447800"/>
            <a:ext cx="3671888" cy="47990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5259388" y="1447800"/>
            <a:ext cx="3673475" cy="47990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>
              <a:buFont typeface="Times New Roman" charset="0"/>
              <a:buNone/>
              <a:defRPr>
                <a:latin typeface="Gill Sans MT" charset="0"/>
                <a:cs typeface="Arial Unicode MS" charset="0"/>
              </a:defRPr>
            </a:lvl1pPr>
          </a:lstStyle>
          <a:p>
            <a:pPr>
              <a:defRPr/>
            </a:pPr>
            <a:r>
              <a:rPr lang="it-IT"/>
              <a:t>11/05/10</a:t>
            </a: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1D663159-B63D-499A-A85A-34AE646EFFD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>
              <a:buFont typeface="Times New Roman" charset="0"/>
              <a:buNone/>
              <a:defRPr>
                <a:latin typeface="Gill Sans MT" charset="0"/>
                <a:cs typeface="Arial Unicode MS" charset="0"/>
              </a:defRPr>
            </a:lvl1pPr>
          </a:lstStyle>
          <a:p>
            <a:pPr>
              <a:defRPr/>
            </a:pPr>
            <a:r>
              <a:rPr lang="it-IT"/>
              <a:t>11/05/10</a:t>
            </a:r>
          </a:p>
        </p:txBody>
      </p:sp>
      <p:sp>
        <p:nvSpPr>
          <p:cNvPr id="8" name="Rectangle 16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24B5055A-BFB2-4D93-9B54-8EF48BFA849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Rectangle 1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>
              <a:buFont typeface="Times New Roman" charset="0"/>
              <a:buNone/>
              <a:defRPr>
                <a:latin typeface="Gill Sans MT" charset="0"/>
                <a:cs typeface="Arial Unicode MS" charset="0"/>
              </a:defRPr>
            </a:lvl1pPr>
          </a:lstStyle>
          <a:p>
            <a:pPr>
              <a:defRPr/>
            </a:pPr>
            <a:r>
              <a:rPr lang="it-IT"/>
              <a:t>11/05/10</a:t>
            </a:r>
          </a:p>
        </p:txBody>
      </p:sp>
      <p:sp>
        <p:nvSpPr>
          <p:cNvPr id="4" name="Rectangle 16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C6FFC75C-C96B-4D23-AF8D-7417A9211D4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Rectangle 1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>
              <a:buFont typeface="Times New Roman" charset="0"/>
              <a:buNone/>
              <a:defRPr>
                <a:latin typeface="Gill Sans MT" charset="0"/>
                <a:cs typeface="Arial Unicode MS" charset="0"/>
              </a:defRPr>
            </a:lvl1pPr>
          </a:lstStyle>
          <a:p>
            <a:pPr>
              <a:defRPr/>
            </a:pPr>
            <a:r>
              <a:rPr lang="it-IT"/>
              <a:t>11/05/10</a:t>
            </a: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346830E5-3C1C-491F-8A5D-3046B90DCDF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Rectangle 1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>
              <a:buFont typeface="Times New Roman" charset="0"/>
              <a:buNone/>
              <a:defRPr>
                <a:latin typeface="Gill Sans MT" charset="0"/>
                <a:cs typeface="Arial Unicode MS" charset="0"/>
              </a:defRPr>
            </a:lvl1pPr>
          </a:lstStyle>
          <a:p>
            <a:pPr>
              <a:defRPr/>
            </a:pPr>
            <a:r>
              <a:rPr lang="it-IT"/>
              <a:t>11/05/10</a:t>
            </a: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E768C2CC-D16E-44AD-8776-41F5A0CDC6A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>
              <a:buFont typeface="Times New Roman" charset="0"/>
              <a:buNone/>
              <a:defRPr>
                <a:latin typeface="Gill Sans MT" charset="0"/>
                <a:cs typeface="Arial Unicode MS" charset="0"/>
              </a:defRPr>
            </a:lvl1pPr>
          </a:lstStyle>
          <a:p>
            <a:pPr>
              <a:defRPr/>
            </a:pPr>
            <a:r>
              <a:rPr lang="it-IT"/>
              <a:t>11/05/10</a:t>
            </a:r>
          </a:p>
        </p:txBody>
      </p:sp>
      <p:sp>
        <p:nvSpPr>
          <p:cNvPr id="5" name="Rectangle 16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C4189544-EDE9-44D3-8932-8FE6903253D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7059613" y="144463"/>
            <a:ext cx="1873250" cy="6102350"/>
          </a:xfrm>
        </p:spPr>
        <p:txBody>
          <a:bodyPr vert="eaVert"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1435100" y="144463"/>
            <a:ext cx="5472113" cy="6102350"/>
          </a:xfrm>
        </p:spPr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>
              <a:buFont typeface="Times New Roman" charset="0"/>
              <a:buNone/>
              <a:defRPr>
                <a:latin typeface="Gill Sans MT" charset="0"/>
                <a:cs typeface="Arial Unicode MS" charset="0"/>
              </a:defRPr>
            </a:lvl1pPr>
          </a:lstStyle>
          <a:p>
            <a:pPr>
              <a:defRPr/>
            </a:pPr>
            <a:r>
              <a:rPr lang="it-IT"/>
              <a:t>11/05/10</a:t>
            </a:r>
          </a:p>
        </p:txBody>
      </p:sp>
      <p:sp>
        <p:nvSpPr>
          <p:cNvPr id="5" name="Rectangle 16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5B8F1925-22A7-47F6-BB04-688031BD000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72481" y="504053"/>
            <a:ext cx="7794720" cy="1131959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olo, testo e Clip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lipArt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endParaRPr lang="it-IT" noProof="0" smtClean="0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914400">
              <a:buFont typeface="Times New Roman" charset="0"/>
              <a:buNone/>
              <a:defRPr>
                <a:latin typeface="Gill Sans MT" charset="0"/>
                <a:cs typeface="Arial Unicode MS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Font typeface="Times New Roman" pitchFamily="18" charset="0"/>
              <a:buNone/>
              <a:defRPr sz="2400">
                <a:solidFill>
                  <a:srgbClr val="FFFFFF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24DC4EF3-ECF3-4F9A-A256-36D2B566F03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olo, testo e 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</p:spPr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4648200" y="1905000"/>
            <a:ext cx="4038600" cy="1981200"/>
          </a:xfrm>
        </p:spPr>
        <p:txBody>
          <a:bodyPr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contenuto 4"/>
          <p:cNvSpPr>
            <a:spLocks noGrp="1"/>
          </p:cNvSpPr>
          <p:nvPr>
            <p:ph sz="quarter" idx="3"/>
          </p:nvPr>
        </p:nvSpPr>
        <p:spPr>
          <a:xfrm>
            <a:off x="4648200" y="4038600"/>
            <a:ext cx="4038600" cy="1981200"/>
          </a:xfrm>
        </p:spPr>
        <p:txBody>
          <a:bodyPr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data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 defTabSz="914400">
              <a:buFont typeface="Times New Roman" charset="0"/>
              <a:buNone/>
              <a:defRPr>
                <a:latin typeface="Gill Sans MT" charset="0"/>
                <a:cs typeface="Arial Unicode MS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piè di pagina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rgbClr val="FFFFFF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Segnaposto numero diapositiva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EF1F0627-9B63-480B-80CF-7F05F4BBC9D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>
              <a:buClrTx/>
              <a:buSzTx/>
              <a:buFont typeface="Times New Roman" charset="0"/>
              <a:buNone/>
              <a:defRPr>
                <a:latin typeface="Gill Sans MT" charset="0"/>
                <a:cs typeface="Arial Unicode MS" charset="0"/>
              </a:defRPr>
            </a:lvl1pPr>
          </a:lstStyle>
          <a:p>
            <a:pPr>
              <a:defRPr/>
            </a:pPr>
            <a:r>
              <a:rPr lang="it-IT"/>
              <a:t>11/05/10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 defTabSz="914400"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fld id="{26AB711A-80AE-49C9-88ED-8C0E7B57F46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>
              <a:buClrTx/>
              <a:buSzTx/>
              <a:buFont typeface="Times New Roman" charset="0"/>
              <a:buNone/>
              <a:defRPr>
                <a:latin typeface="Gill Sans MT" charset="0"/>
                <a:cs typeface="Arial Unicode MS" charset="0"/>
              </a:defRPr>
            </a:lvl1pPr>
          </a:lstStyle>
          <a:p>
            <a:pPr>
              <a:defRPr/>
            </a:pPr>
            <a:r>
              <a:rPr lang="it-IT"/>
              <a:t>11/05/10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 defTabSz="914400"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fld id="{C4C8DD50-A89C-42CC-8891-00ED15693E4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>
              <a:buClrTx/>
              <a:buSzTx/>
              <a:buFont typeface="Times New Roman" charset="0"/>
              <a:buNone/>
              <a:defRPr>
                <a:latin typeface="Gill Sans MT" charset="0"/>
                <a:cs typeface="Arial Unicode MS" charset="0"/>
              </a:defRPr>
            </a:lvl1pPr>
          </a:lstStyle>
          <a:p>
            <a:pPr>
              <a:defRPr/>
            </a:pPr>
            <a:r>
              <a:rPr lang="it-IT"/>
              <a:t>11/05/10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 defTabSz="914400"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fld id="{0A23041A-046E-45D0-977C-48D6FF90960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1435100" y="1447800"/>
            <a:ext cx="3671888" cy="47990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5259388" y="1447800"/>
            <a:ext cx="3673475" cy="47990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>
              <a:buClrTx/>
              <a:buSzTx/>
              <a:buFont typeface="Times New Roman" charset="0"/>
              <a:buNone/>
              <a:defRPr>
                <a:latin typeface="Gill Sans MT" charset="0"/>
                <a:cs typeface="Arial Unicode MS" charset="0"/>
              </a:defRPr>
            </a:lvl1pPr>
          </a:lstStyle>
          <a:p>
            <a:pPr>
              <a:defRPr/>
            </a:pPr>
            <a:r>
              <a:rPr lang="it-IT"/>
              <a:t>11/05/10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 defTabSz="914400"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fld id="{410E7FEB-2B42-4513-BFCD-5564A1171D2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>
              <a:buClrTx/>
              <a:buSzTx/>
              <a:buFont typeface="Times New Roman" charset="0"/>
              <a:buNone/>
              <a:defRPr>
                <a:latin typeface="Gill Sans MT" charset="0"/>
                <a:cs typeface="Arial Unicode MS" charset="0"/>
              </a:defRPr>
            </a:lvl1pPr>
          </a:lstStyle>
          <a:p>
            <a:pPr>
              <a:defRPr/>
            </a:pPr>
            <a:r>
              <a:rPr lang="it-IT"/>
              <a:t>11/05/10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 defTabSz="914400"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fld id="{7D4EFA9F-D1EB-4AB4-9DC5-EFD700E937B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>
              <a:buClrTx/>
              <a:buSzTx/>
              <a:buFont typeface="Times New Roman" charset="0"/>
              <a:buNone/>
              <a:defRPr>
                <a:latin typeface="Gill Sans MT" charset="0"/>
                <a:cs typeface="Arial Unicode MS" charset="0"/>
              </a:defRPr>
            </a:lvl1pPr>
          </a:lstStyle>
          <a:p>
            <a:pPr>
              <a:defRPr/>
            </a:pPr>
            <a:r>
              <a:rPr lang="it-IT"/>
              <a:t>11/05/10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 defTabSz="914400"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fld id="{48D9F71C-DA77-4E08-9965-C78E21ADADD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>
              <a:buClrTx/>
              <a:buSzTx/>
              <a:buFont typeface="Times New Roman" charset="0"/>
              <a:buNone/>
              <a:defRPr>
                <a:latin typeface="Gill Sans MT" charset="0"/>
                <a:cs typeface="Arial Unicode MS" charset="0"/>
              </a:defRPr>
            </a:lvl1pPr>
          </a:lstStyle>
          <a:p>
            <a:pPr>
              <a:defRPr/>
            </a:pPr>
            <a:r>
              <a:rPr lang="it-IT"/>
              <a:t>11/05/10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 defTabSz="914400"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fld id="{A2D52131-1533-436A-A71D-B09EF253214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>
              <a:buClrTx/>
              <a:buSzTx/>
              <a:buFont typeface="Times New Roman" charset="0"/>
              <a:buNone/>
              <a:defRPr>
                <a:latin typeface="Gill Sans MT" charset="0"/>
                <a:cs typeface="Arial Unicode MS" charset="0"/>
              </a:defRPr>
            </a:lvl1pPr>
          </a:lstStyle>
          <a:p>
            <a:pPr>
              <a:defRPr/>
            </a:pPr>
            <a:r>
              <a:rPr lang="it-IT"/>
              <a:t>11/05/10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 defTabSz="914400"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fld id="{97F6E311-97EB-4633-88F6-3592AC286A8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>
              <a:buClrTx/>
              <a:buSzTx/>
              <a:buFont typeface="Times New Roman" charset="0"/>
              <a:buNone/>
              <a:defRPr>
                <a:latin typeface="Gill Sans MT" charset="0"/>
                <a:cs typeface="Arial Unicode MS" charset="0"/>
              </a:defRPr>
            </a:lvl1pPr>
          </a:lstStyle>
          <a:p>
            <a:pPr>
              <a:defRPr/>
            </a:pPr>
            <a:r>
              <a:rPr lang="it-IT"/>
              <a:t>11/05/10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 defTabSz="914400"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fld id="{496CED93-FD00-4651-A702-E5A7F38DB08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7059613" y="144463"/>
            <a:ext cx="1873250" cy="6102350"/>
          </a:xfrm>
        </p:spPr>
        <p:txBody>
          <a:bodyPr vert="eaVert"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1435100" y="144463"/>
            <a:ext cx="5472113" cy="6102350"/>
          </a:xfrm>
        </p:spPr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>
              <a:buClrTx/>
              <a:buSzTx/>
              <a:buFont typeface="Times New Roman" charset="0"/>
              <a:buNone/>
              <a:defRPr>
                <a:latin typeface="Gill Sans MT" charset="0"/>
                <a:cs typeface="Arial Unicode MS" charset="0"/>
              </a:defRPr>
            </a:lvl1pPr>
          </a:lstStyle>
          <a:p>
            <a:pPr>
              <a:defRPr/>
            </a:pPr>
            <a:r>
              <a:rPr lang="it-IT"/>
              <a:t>11/05/10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idx="11"/>
          </p:nvPr>
        </p:nvSpPr>
        <p:spPr/>
        <p:txBody>
          <a:bodyPr/>
          <a:lstStyle>
            <a:lvl1pPr defTabSz="914400">
              <a:buClrTx/>
              <a:buSzTx/>
              <a:buFontTx/>
              <a:buNone/>
              <a:defRPr/>
            </a:lvl1pPr>
          </a:lstStyle>
          <a:p>
            <a:pPr>
              <a:defRPr/>
            </a:pPr>
            <a:fld id="{B4DDB1C1-D654-47A2-B212-1404EBA1A95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F27A24A-8F23-48EA-9209-9C172AD48E2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grpSp>
        <p:nvGrpSpPr>
          <p:cNvPr id="2052" name="Group 4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2056" name="Group 5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45062" name="Freeform 6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/>
              </a:p>
            </p:txBody>
          </p:sp>
          <p:sp>
            <p:nvSpPr>
              <p:cNvPr id="45063" name="Freeform 7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/>
              </a:p>
            </p:txBody>
          </p:sp>
          <p:sp>
            <p:nvSpPr>
              <p:cNvPr id="45064" name="Freeform 8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/>
              </a:p>
            </p:txBody>
          </p:sp>
          <p:sp>
            <p:nvSpPr>
              <p:cNvPr id="1038" name="Freeform 9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/>
              </a:p>
            </p:txBody>
          </p:sp>
          <p:sp>
            <p:nvSpPr>
              <p:cNvPr id="45066" name="Freeform 10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/>
              </a:p>
            </p:txBody>
          </p:sp>
        </p:grpSp>
        <p:sp>
          <p:nvSpPr>
            <p:cNvPr id="45067" name="Freeform 11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/>
            </a:p>
          </p:txBody>
        </p:sp>
        <p:sp>
          <p:nvSpPr>
            <p:cNvPr id="1034" name="Freeform 12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1542 h 1906"/>
                <a:gd name="T4" fmla="*/ 5794 w 5740"/>
                <a:gd name="T5" fmla="*/ 1542 h 1906"/>
                <a:gd name="T6" fmla="*/ 5794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/>
            </a:p>
          </p:txBody>
        </p:sp>
      </p:grpSp>
      <p:sp>
        <p:nvSpPr>
          <p:cNvPr id="45069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45070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5071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960" r:id="rId1"/>
    <p:sldLayoutId id="2147484950" r:id="rId2"/>
    <p:sldLayoutId id="2147484951" r:id="rId3"/>
    <p:sldLayoutId id="2147484952" r:id="rId4"/>
    <p:sldLayoutId id="2147484953" r:id="rId5"/>
    <p:sldLayoutId id="2147484954" r:id="rId6"/>
    <p:sldLayoutId id="2147484955" r:id="rId7"/>
    <p:sldLayoutId id="2147484956" r:id="rId8"/>
    <p:sldLayoutId id="2147484957" r:id="rId9"/>
    <p:sldLayoutId id="2147484958" r:id="rId10"/>
    <p:sldLayoutId id="2147484959" r:id="rId11"/>
    <p:sldLayoutId id="2147484961" r:id="rId12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1"/>
          <p:cNvSpPr>
            <a:spLocks noChangeArrowheads="1"/>
          </p:cNvSpPr>
          <p:nvPr/>
        </p:nvSpPr>
        <p:spPr bwMode="auto">
          <a:xfrm>
            <a:off x="-815975" y="-815975"/>
            <a:ext cx="1638300" cy="1638300"/>
          </a:xfrm>
          <a:custGeom>
            <a:avLst/>
            <a:gdLst>
              <a:gd name="T0" fmla="*/ 1638300 w 1638300"/>
              <a:gd name="T1" fmla="*/ 819150 h 1638300"/>
              <a:gd name="T2" fmla="*/ 819150 w 1638300"/>
              <a:gd name="T3" fmla="*/ 1638300 h 1638300"/>
              <a:gd name="T4" fmla="*/ 0 w 1638300"/>
              <a:gd name="T5" fmla="*/ 819150 h 1638300"/>
              <a:gd name="T6" fmla="*/ 819150 w 1638300"/>
              <a:gd name="T7" fmla="*/ 0 h 1638300"/>
              <a:gd name="T8" fmla="*/ 0 60000 65536"/>
              <a:gd name="T9" fmla="*/ 0 60000 65536"/>
              <a:gd name="T10" fmla="*/ 0 60000 65536"/>
              <a:gd name="T11" fmla="*/ 0 60000 65536"/>
              <a:gd name="T12" fmla="*/ 239923 w 1638300"/>
              <a:gd name="T13" fmla="*/ 239923 h 1638300"/>
              <a:gd name="T14" fmla="*/ 1398377 w 1638300"/>
              <a:gd name="T15" fmla="*/ 1398377 h 16383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638300" h="1638300">
                <a:moveTo>
                  <a:pt x="1638300" y="819150"/>
                </a:moveTo>
                <a:lnTo>
                  <a:pt x="1638300" y="819150"/>
                </a:lnTo>
                <a:cubicBezTo>
                  <a:pt x="1638300" y="1271554"/>
                  <a:pt x="1271554" y="1638300"/>
                  <a:pt x="819150" y="1638300"/>
                </a:cubicBezTo>
                <a:cubicBezTo>
                  <a:pt x="818981" y="1638299"/>
                  <a:pt x="818813" y="1638299"/>
                  <a:pt x="818645" y="1638299"/>
                </a:cubicBezTo>
                <a:lnTo>
                  <a:pt x="819150" y="819150"/>
                </a:lnTo>
                <a:lnTo>
                  <a:pt x="1638300" y="819150"/>
                </a:lnTo>
                <a:close/>
              </a:path>
            </a:pathLst>
          </a:custGeom>
          <a:solidFill>
            <a:srgbClr val="FEFAF4">
              <a:alpha val="32941"/>
            </a:srgbClr>
          </a:solidFill>
          <a:ln w="3240">
            <a:solidFill>
              <a:srgbClr val="D2C39E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it-IT"/>
          </a:p>
        </p:txBody>
      </p:sp>
      <p:sp>
        <p:nvSpPr>
          <p:cNvPr id="2" name="Oval 2"/>
          <p:cNvSpPr>
            <a:spLocks noChangeArrowheads="1"/>
          </p:cNvSpPr>
          <p:nvPr/>
        </p:nvSpPr>
        <p:spPr bwMode="auto">
          <a:xfrm>
            <a:off x="168275" y="20638"/>
            <a:ext cx="1703388" cy="1703387"/>
          </a:xfrm>
          <a:prstGeom prst="ellipse">
            <a:avLst/>
          </a:prstGeom>
          <a:noFill/>
          <a:ln w="27360">
            <a:solidFill>
              <a:srgbClr val="FFF6DB"/>
            </a:solidFill>
            <a:miter lim="800000"/>
            <a:headEnd/>
            <a:tailEnd/>
          </a:ln>
          <a:effectLst>
            <a:outerShdw blurRad="63500" dist="25560" dir="5400000" algn="ctr" rotWithShape="0">
              <a:srgbClr val="AFA58D">
                <a:alpha val="85008"/>
              </a:srgbClr>
            </a:outerShdw>
          </a:effectLst>
        </p:spPr>
        <p:txBody>
          <a:bodyPr wrap="none" anchor="ctr"/>
          <a:lstStyle/>
          <a:p>
            <a:pPr defTabSz="449263">
              <a:buClr>
                <a:srgbClr val="000000"/>
              </a:buClr>
              <a:buSzPct val="100000"/>
              <a:buFont typeface="Times New Roman" charset="0"/>
              <a:buNone/>
              <a:defRPr/>
            </a:pPr>
            <a:endParaRPr lang="it-IT" sz="2400">
              <a:solidFill>
                <a:srgbClr val="FFFFFF"/>
              </a:solidFill>
              <a:latin typeface="Arial" charset="0"/>
            </a:endParaRPr>
          </a:p>
        </p:txBody>
      </p:sp>
      <p:grpSp>
        <p:nvGrpSpPr>
          <p:cNvPr id="3076" name="Group 3"/>
          <p:cNvGrpSpPr>
            <a:grpSpLocks/>
          </p:cNvGrpSpPr>
          <p:nvPr/>
        </p:nvGrpSpPr>
        <p:grpSpPr bwMode="auto">
          <a:xfrm>
            <a:off x="165100" y="1036638"/>
            <a:ext cx="1168400" cy="1168400"/>
            <a:chOff x="104" y="653"/>
            <a:chExt cx="736" cy="736"/>
          </a:xfrm>
        </p:grpSpPr>
        <p:pic>
          <p:nvPicPr>
            <p:cNvPr id="3088" name="Picture 4"/>
            <p:cNvPicPr>
              <a:picLocks noChangeAspect="1" noChangeArrowheads="1"/>
            </p:cNvPicPr>
            <p:nvPr/>
          </p:nvPicPr>
          <p:blipFill>
            <a:blip r:embed="rId15"/>
            <a:srcRect/>
            <a:stretch>
              <a:fillRect/>
            </a:stretch>
          </p:blipFill>
          <p:spPr bwMode="auto">
            <a:xfrm>
              <a:off x="104" y="653"/>
              <a:ext cx="737" cy="73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2065" name="Text Box 5"/>
            <p:cNvSpPr txBox="1">
              <a:spLocks noChangeArrowheads="1"/>
            </p:cNvSpPr>
            <p:nvPr/>
          </p:nvSpPr>
          <p:spPr bwMode="auto">
            <a:xfrm rot="2340000">
              <a:off x="220" y="766"/>
              <a:ext cx="501" cy="491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defTabSz="449263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it-IT" sz="2400">
                <a:solidFill>
                  <a:srgbClr val="FFFFFF"/>
                </a:solidFill>
                <a:latin typeface="Arial" charset="0"/>
              </a:endParaRPr>
            </a:p>
          </p:txBody>
        </p:sp>
      </p:grpSp>
      <p:sp>
        <p:nvSpPr>
          <p:cNvPr id="2053" name="Rectangle 6"/>
          <p:cNvSpPr>
            <a:spLocks noChangeArrowheads="1"/>
          </p:cNvSpPr>
          <p:nvPr/>
        </p:nvSpPr>
        <p:spPr bwMode="auto">
          <a:xfrm>
            <a:off x="1012825" y="0"/>
            <a:ext cx="8131175" cy="68580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it-IT" sz="240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1014413" y="0"/>
            <a:ext cx="73025" cy="68580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blurRad="63500" dist="38160" dir="10800000" algn="ctr" rotWithShape="0">
              <a:srgbClr val="706B5F">
                <a:alpha val="25041"/>
              </a:srgbClr>
            </a:outerShdw>
          </a:effectLst>
        </p:spPr>
        <p:txBody>
          <a:bodyPr wrap="none" anchor="ctr"/>
          <a:lstStyle/>
          <a:p>
            <a:pPr defTabSz="449263">
              <a:buClr>
                <a:srgbClr val="000000"/>
              </a:buClr>
              <a:buSzPct val="100000"/>
              <a:buFont typeface="Times New Roman" charset="0"/>
              <a:buNone/>
              <a:defRPr/>
            </a:pPr>
            <a:endParaRPr lang="it-IT" sz="2400">
              <a:solidFill>
                <a:srgbClr val="FFFFFF"/>
              </a:solidFill>
              <a:latin typeface="Arial" charset="0"/>
            </a:endParaRPr>
          </a:p>
        </p:txBody>
      </p:sp>
      <p:grpSp>
        <p:nvGrpSpPr>
          <p:cNvPr id="3079" name="Group 8"/>
          <p:cNvGrpSpPr>
            <a:grpSpLocks/>
          </p:cNvGrpSpPr>
          <p:nvPr/>
        </p:nvGrpSpPr>
        <p:grpSpPr bwMode="auto">
          <a:xfrm>
            <a:off x="914400" y="1401763"/>
            <a:ext cx="223838" cy="230187"/>
            <a:chOff x="576" y="883"/>
            <a:chExt cx="141" cy="145"/>
          </a:xfrm>
        </p:grpSpPr>
        <p:pic>
          <p:nvPicPr>
            <p:cNvPr id="3086" name="Picture 9"/>
            <p:cNvPicPr>
              <a:picLocks noChangeAspect="1" noChangeArrowheads="1"/>
            </p:cNvPicPr>
            <p:nvPr/>
          </p:nvPicPr>
          <p:blipFill>
            <a:blip r:embed="rId16"/>
            <a:srcRect/>
            <a:stretch>
              <a:fillRect/>
            </a:stretch>
          </p:blipFill>
          <p:spPr bwMode="auto">
            <a:xfrm>
              <a:off x="576" y="883"/>
              <a:ext cx="142" cy="14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2063" name="Text Box 10"/>
            <p:cNvSpPr txBox="1">
              <a:spLocks noChangeArrowheads="1"/>
            </p:cNvSpPr>
            <p:nvPr/>
          </p:nvSpPr>
          <p:spPr bwMode="auto">
            <a:xfrm>
              <a:off x="600" y="910"/>
              <a:ext cx="94" cy="9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defTabSz="449263">
                <a:buClr>
                  <a:srgbClr val="000000"/>
                </a:buClr>
                <a:buSzPct val="100000"/>
                <a:buFont typeface="Times New Roman" pitchFamily="18" charset="0"/>
                <a:buNone/>
                <a:defRPr/>
              </a:pPr>
              <a:endParaRPr lang="it-IT" sz="2400">
                <a:solidFill>
                  <a:srgbClr val="FFFFFF"/>
                </a:solidFill>
                <a:latin typeface="Arial" charset="0"/>
              </a:endParaRPr>
            </a:p>
          </p:txBody>
        </p:sp>
      </p:grpSp>
      <p:sp>
        <p:nvSpPr>
          <p:cNvPr id="2056" name="Oval 11"/>
          <p:cNvSpPr>
            <a:spLocks noChangeArrowheads="1"/>
          </p:cNvSpPr>
          <p:nvPr/>
        </p:nvSpPr>
        <p:spPr bwMode="auto">
          <a:xfrm>
            <a:off x="1157288" y="1344613"/>
            <a:ext cx="63500" cy="65087"/>
          </a:xfrm>
          <a:prstGeom prst="ellipse">
            <a:avLst/>
          </a:prstGeom>
          <a:noFill/>
          <a:ln w="12600">
            <a:solidFill>
              <a:srgbClr val="307F93"/>
            </a:solidFill>
            <a:miter lim="800000"/>
            <a:headEnd/>
            <a:tailEnd/>
          </a:ln>
        </p:spPr>
        <p:txBody>
          <a:bodyPr wrap="none" anchor="ctr"/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it-IT" sz="240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3081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1435100" y="144463"/>
            <a:ext cx="7497763" cy="14033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Cliccate per modificare il formato del testo del titolo</a:t>
            </a:r>
          </a:p>
        </p:txBody>
      </p:sp>
      <p:sp>
        <p:nvSpPr>
          <p:cNvPr id="3082" name="Rectangle 1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5100" y="1447800"/>
            <a:ext cx="7497763" cy="47990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Cliccate per modificare il formato del testo della struttura</a:t>
            </a:r>
          </a:p>
          <a:p>
            <a:pPr lvl="1"/>
            <a:r>
              <a:rPr lang="en-GB" smtClean="0"/>
              <a:t>Secondo livello struttura</a:t>
            </a:r>
          </a:p>
          <a:p>
            <a:pPr lvl="2"/>
            <a:r>
              <a:rPr lang="en-GB" smtClean="0"/>
              <a:t>Terzo livello struttura</a:t>
            </a:r>
          </a:p>
          <a:p>
            <a:pPr lvl="3"/>
            <a:r>
              <a:rPr lang="en-GB" smtClean="0"/>
              <a:t>Quarto livello struttura</a:t>
            </a:r>
          </a:p>
          <a:p>
            <a:pPr lvl="4"/>
            <a:r>
              <a:rPr lang="en-GB" smtClean="0"/>
              <a:t>Quinto livello struttura</a:t>
            </a:r>
          </a:p>
          <a:p>
            <a:pPr lvl="4"/>
            <a:r>
              <a:rPr lang="en-GB" smtClean="0"/>
              <a:t>Sesto livello struttura</a:t>
            </a:r>
          </a:p>
          <a:p>
            <a:pPr lvl="4"/>
            <a:r>
              <a:rPr lang="en-GB" smtClean="0"/>
              <a:t>Settimo livello struttura</a:t>
            </a:r>
          </a:p>
          <a:p>
            <a:pPr lvl="4"/>
            <a:r>
              <a:rPr lang="en-GB" smtClean="0"/>
              <a:t>Ottavo livello struttura</a:t>
            </a:r>
          </a:p>
          <a:p>
            <a:pPr lvl="4"/>
            <a:r>
              <a:rPr lang="en-GB" smtClean="0"/>
              <a:t>Nono livello struttura</a:t>
            </a:r>
          </a:p>
        </p:txBody>
      </p:sp>
      <p:sp>
        <p:nvSpPr>
          <p:cNvPr id="2062" name="Rectangle 14"/>
          <p:cNvSpPr>
            <a:spLocks noGrp="1" noChangeArrowheads="1"/>
          </p:cNvSpPr>
          <p:nvPr>
            <p:ph type="dt"/>
          </p:nvPr>
        </p:nvSpPr>
        <p:spPr bwMode="auto">
          <a:xfrm>
            <a:off x="3581400" y="6303963"/>
            <a:ext cx="2132013" cy="4746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ct val="100000"/>
              <a:buFont typeface="Times New Roman" pitchFamily="18" charset="0"/>
              <a:buNone/>
              <a:defRPr sz="1200">
                <a:solidFill>
                  <a:srgbClr val="B5A788"/>
                </a:solidFill>
                <a:latin typeface="Gill Sans MT" pitchFamily="34" charset="0"/>
                <a:cs typeface="Arial Unicode MS" pitchFamily="34" charset="-128"/>
              </a:defRPr>
            </a:lvl1pPr>
          </a:lstStyle>
          <a:p>
            <a:pPr>
              <a:defRPr/>
            </a:pPr>
            <a:r>
              <a:rPr lang="it-IT"/>
              <a:t>11/05/10</a:t>
            </a:r>
          </a:p>
        </p:txBody>
      </p:sp>
      <p:sp>
        <p:nvSpPr>
          <p:cNvPr id="2060" name="Text Box 15"/>
          <p:cNvSpPr txBox="1">
            <a:spLocks noChangeArrowheads="1"/>
          </p:cNvSpPr>
          <p:nvPr/>
        </p:nvSpPr>
        <p:spPr bwMode="auto">
          <a:xfrm>
            <a:off x="5715000" y="6303963"/>
            <a:ext cx="2895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it-IT" sz="240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2064" name="Rectangle 16"/>
          <p:cNvSpPr>
            <a:spLocks noGrp="1" noChangeArrowheads="1"/>
          </p:cNvSpPr>
          <p:nvPr>
            <p:ph type="sldNum"/>
          </p:nvPr>
        </p:nvSpPr>
        <p:spPr bwMode="auto">
          <a:xfrm>
            <a:off x="8613775" y="6303963"/>
            <a:ext cx="455613" cy="4746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ctr">
              <a:buClr>
                <a:srgbClr val="000000"/>
              </a:buClr>
              <a:buSzPct val="100000"/>
              <a:buFont typeface="Times New Roman" pitchFamily="18" charset="0"/>
              <a:buNone/>
              <a:defRPr sz="1200">
                <a:solidFill>
                  <a:srgbClr val="B5A788"/>
                </a:solidFill>
                <a:latin typeface="Gill Sans MT" pitchFamily="34" charset="0"/>
                <a:cs typeface="Arial" charset="0"/>
              </a:defRPr>
            </a:lvl1pPr>
          </a:lstStyle>
          <a:p>
            <a:pPr>
              <a:defRPr/>
            </a:pPr>
            <a:fld id="{BD3E5652-E4D6-4C48-8B21-E2D4A228165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62" r:id="rId1"/>
    <p:sldLayoutId id="2147484963" r:id="rId2"/>
    <p:sldLayoutId id="2147484964" r:id="rId3"/>
    <p:sldLayoutId id="2147484965" r:id="rId4"/>
    <p:sldLayoutId id="2147484966" r:id="rId5"/>
    <p:sldLayoutId id="2147484967" r:id="rId6"/>
    <p:sldLayoutId id="2147484968" r:id="rId7"/>
    <p:sldLayoutId id="2147484969" r:id="rId8"/>
    <p:sldLayoutId id="2147484970" r:id="rId9"/>
    <p:sldLayoutId id="2147484971" r:id="rId10"/>
    <p:sldLayoutId id="2147484972" r:id="rId11"/>
    <p:sldLayoutId id="2147484973" r:id="rId12"/>
  </p:sldLayoutIdLst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300">
          <a:solidFill>
            <a:srgbClr val="572314"/>
          </a:solidFill>
          <a:latin typeface="+mj-lt"/>
          <a:ea typeface="MS PGothic" pitchFamily="34" charset="-128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300">
          <a:solidFill>
            <a:srgbClr val="572314"/>
          </a:solidFill>
          <a:latin typeface="Gill Sans MT" pitchFamily="-111" charset="-18"/>
          <a:ea typeface="MS PGothic" pitchFamily="34" charset="-128"/>
          <a:cs typeface="ＭＳ Ｐゴシック" pitchFamily="-111" charset="-128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300">
          <a:solidFill>
            <a:srgbClr val="572314"/>
          </a:solidFill>
          <a:latin typeface="Gill Sans MT" pitchFamily="-111" charset="-18"/>
          <a:ea typeface="MS PGothic" pitchFamily="34" charset="-128"/>
          <a:cs typeface="ＭＳ Ｐゴシック" pitchFamily="-111" charset="-128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300">
          <a:solidFill>
            <a:srgbClr val="572314"/>
          </a:solidFill>
          <a:latin typeface="Gill Sans MT" pitchFamily="-111" charset="-18"/>
          <a:ea typeface="MS PGothic" pitchFamily="34" charset="-128"/>
          <a:cs typeface="ＭＳ Ｐゴシック" pitchFamily="-111" charset="-128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300">
          <a:solidFill>
            <a:srgbClr val="572314"/>
          </a:solidFill>
          <a:latin typeface="Gill Sans MT" pitchFamily="-111" charset="-18"/>
          <a:ea typeface="MS PGothic" pitchFamily="34" charset="-128"/>
          <a:cs typeface="ＭＳ Ｐゴシック" pitchFamily="-111" charset="-128"/>
        </a:defRPr>
      </a:lvl5pPr>
      <a:lvl6pPr marL="25146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-111" charset="0"/>
        <a:defRPr sz="4300">
          <a:solidFill>
            <a:srgbClr val="572314"/>
          </a:solidFill>
          <a:latin typeface="Gill Sans MT" pitchFamily="-111" charset="-18"/>
          <a:ea typeface="ＭＳ Ｐゴシック" pitchFamily="-111" charset="-128"/>
          <a:cs typeface="ＭＳ Ｐゴシック" pitchFamily="-111" charset="-128"/>
        </a:defRPr>
      </a:lvl6pPr>
      <a:lvl7pPr marL="29718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-111" charset="0"/>
        <a:defRPr sz="4300">
          <a:solidFill>
            <a:srgbClr val="572314"/>
          </a:solidFill>
          <a:latin typeface="Gill Sans MT" pitchFamily="-111" charset="-18"/>
          <a:ea typeface="ＭＳ Ｐゴシック" pitchFamily="-111" charset="-128"/>
          <a:cs typeface="ＭＳ Ｐゴシック" pitchFamily="-111" charset="-128"/>
        </a:defRPr>
      </a:lvl7pPr>
      <a:lvl8pPr marL="34290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-111" charset="0"/>
        <a:defRPr sz="4300">
          <a:solidFill>
            <a:srgbClr val="572314"/>
          </a:solidFill>
          <a:latin typeface="Gill Sans MT" pitchFamily="-111" charset="-18"/>
          <a:ea typeface="ＭＳ Ｐゴシック" pitchFamily="-111" charset="-128"/>
          <a:cs typeface="ＭＳ Ｐゴシック" pitchFamily="-111" charset="-128"/>
        </a:defRPr>
      </a:lvl8pPr>
      <a:lvl9pPr marL="38862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-111" charset="0"/>
        <a:defRPr sz="4300">
          <a:solidFill>
            <a:srgbClr val="572314"/>
          </a:solidFill>
          <a:latin typeface="Gill Sans MT" pitchFamily="-111" charset="-18"/>
          <a:ea typeface="ＭＳ Ｐゴシック" pitchFamily="-111" charset="-128"/>
          <a:cs typeface="ＭＳ Ｐゴシック" pitchFamily="-111" charset="-128"/>
        </a:defRPr>
      </a:lvl9pPr>
    </p:titleStyle>
    <p:bodyStyle>
      <a:lvl1pPr marL="342900" indent="-3429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MS PGothic" pitchFamily="34" charset="-128"/>
          <a:cs typeface="+mn-cs"/>
        </a:defRPr>
      </a:lvl1pPr>
      <a:lvl2pPr marL="742950" indent="-285750" algn="l" defTabSz="449263" rtl="0" eaLnBrk="0" fontAlgn="base" hangingPunct="0">
        <a:spcBef>
          <a:spcPts val="5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MS PGothic" pitchFamily="34" charset="-128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MS PGothic" pitchFamily="34" charset="-128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MS PGothic" pitchFamily="34" charset="-128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MS PGothic" pitchFamily="34" charset="-128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-111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-111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-111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-111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ChangeArrowheads="1"/>
          </p:cNvSpPr>
          <p:nvPr/>
        </p:nvSpPr>
        <p:spPr bwMode="auto">
          <a:xfrm>
            <a:off x="1014413" y="0"/>
            <a:ext cx="8129587" cy="68580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it-IT" sz="240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014413" y="0"/>
            <a:ext cx="73025" cy="6858000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>
            <a:outerShdw blurRad="63500" dist="38160" dir="10800000" algn="ctr" rotWithShape="0">
              <a:srgbClr val="706B5F">
                <a:alpha val="25041"/>
              </a:srgbClr>
            </a:outerShdw>
          </a:effectLst>
        </p:spPr>
        <p:txBody>
          <a:bodyPr wrap="none" anchor="ctr"/>
          <a:lstStyle/>
          <a:p>
            <a:pPr defTabSz="449263">
              <a:buClr>
                <a:srgbClr val="000000"/>
              </a:buClr>
              <a:buSzPct val="100000"/>
              <a:buFont typeface="Times New Roman" charset="0"/>
              <a:buNone/>
              <a:defRPr/>
            </a:pPr>
            <a:endParaRPr lang="it-IT" sz="240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435100" y="144463"/>
            <a:ext cx="7497763" cy="14033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Cliccate per modificare il formato del testo del titolo</a:t>
            </a:r>
          </a:p>
        </p:txBody>
      </p:sp>
      <p:sp>
        <p:nvSpPr>
          <p:cNvPr id="4101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5100" y="1447800"/>
            <a:ext cx="7497763" cy="47990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Cliccate per modificare il formato del testo della struttura</a:t>
            </a:r>
          </a:p>
          <a:p>
            <a:pPr lvl="1"/>
            <a:r>
              <a:rPr lang="en-GB" smtClean="0"/>
              <a:t>Secondo livello struttura</a:t>
            </a:r>
          </a:p>
          <a:p>
            <a:pPr lvl="2"/>
            <a:r>
              <a:rPr lang="en-GB" smtClean="0"/>
              <a:t>Terzo livello struttura</a:t>
            </a:r>
          </a:p>
          <a:p>
            <a:pPr lvl="3"/>
            <a:r>
              <a:rPr lang="en-GB" smtClean="0"/>
              <a:t>Quarto livello struttura</a:t>
            </a:r>
          </a:p>
          <a:p>
            <a:pPr lvl="4"/>
            <a:r>
              <a:rPr lang="en-GB" smtClean="0"/>
              <a:t>Quinto livello struttura</a:t>
            </a:r>
          </a:p>
          <a:p>
            <a:pPr lvl="4"/>
            <a:r>
              <a:rPr lang="en-GB" smtClean="0"/>
              <a:t>Sesto livello struttura</a:t>
            </a:r>
          </a:p>
          <a:p>
            <a:pPr lvl="4"/>
            <a:r>
              <a:rPr lang="en-GB" smtClean="0"/>
              <a:t>Settimo livello struttura</a:t>
            </a:r>
          </a:p>
          <a:p>
            <a:pPr lvl="4"/>
            <a:r>
              <a:rPr lang="en-GB" smtClean="0"/>
              <a:t>Ottavo livello struttura</a:t>
            </a:r>
          </a:p>
          <a:p>
            <a:pPr lvl="4"/>
            <a:r>
              <a:rPr lang="en-GB" smtClean="0"/>
              <a:t>Nono livello struttura</a:t>
            </a:r>
          </a:p>
        </p:txBody>
      </p:sp>
      <p:sp>
        <p:nvSpPr>
          <p:cNvPr id="2" name="Rectangle 5"/>
          <p:cNvSpPr>
            <a:spLocks noGrp="1" noChangeArrowheads="1"/>
          </p:cNvSpPr>
          <p:nvPr>
            <p:ph type="dt"/>
          </p:nvPr>
        </p:nvSpPr>
        <p:spPr bwMode="auto">
          <a:xfrm>
            <a:off x="3581400" y="6303963"/>
            <a:ext cx="2132013" cy="4746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ct val="100000"/>
              <a:buFont typeface="Times New Roman" pitchFamily="18" charset="0"/>
              <a:buNone/>
              <a:defRPr sz="1200">
                <a:solidFill>
                  <a:srgbClr val="B5A788"/>
                </a:solidFill>
                <a:latin typeface="Gill Sans MT" pitchFamily="34" charset="0"/>
                <a:cs typeface="Arial Unicode MS" pitchFamily="34" charset="-128"/>
              </a:defRPr>
            </a:lvl1pPr>
          </a:lstStyle>
          <a:p>
            <a:pPr>
              <a:defRPr/>
            </a:pPr>
            <a:r>
              <a:rPr lang="it-IT"/>
              <a:t>11/05/10</a:t>
            </a:r>
          </a:p>
        </p:txBody>
      </p:sp>
      <p:sp>
        <p:nvSpPr>
          <p:cNvPr id="4103" name="Text Box 6"/>
          <p:cNvSpPr txBox="1">
            <a:spLocks noChangeArrowheads="1"/>
          </p:cNvSpPr>
          <p:nvPr/>
        </p:nvSpPr>
        <p:spPr bwMode="auto">
          <a:xfrm>
            <a:off x="5715000" y="6303963"/>
            <a:ext cx="2895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it-IT" sz="240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8613775" y="6303963"/>
            <a:ext cx="455613" cy="4746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ctr">
              <a:buClr>
                <a:srgbClr val="000000"/>
              </a:buClr>
              <a:buSzPct val="100000"/>
              <a:buFont typeface="Times New Roman" pitchFamily="18" charset="0"/>
              <a:buNone/>
              <a:defRPr sz="1200">
                <a:solidFill>
                  <a:srgbClr val="B5A788"/>
                </a:solidFill>
                <a:latin typeface="Gill Sans MT" pitchFamily="34" charset="0"/>
                <a:cs typeface="Arial" charset="0"/>
              </a:defRPr>
            </a:lvl1pPr>
          </a:lstStyle>
          <a:p>
            <a:pPr>
              <a:defRPr/>
            </a:pPr>
            <a:fld id="{6DC6098C-43B8-47E5-BE86-EF672505368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74" r:id="rId1"/>
    <p:sldLayoutId id="2147484975" r:id="rId2"/>
    <p:sldLayoutId id="2147484976" r:id="rId3"/>
    <p:sldLayoutId id="2147484977" r:id="rId4"/>
    <p:sldLayoutId id="2147484978" r:id="rId5"/>
    <p:sldLayoutId id="2147484979" r:id="rId6"/>
    <p:sldLayoutId id="2147484980" r:id="rId7"/>
    <p:sldLayoutId id="2147484981" r:id="rId8"/>
    <p:sldLayoutId id="2147484982" r:id="rId9"/>
    <p:sldLayoutId id="2147484983" r:id="rId10"/>
  </p:sldLayoutIdLst>
  <p:hf sldNum="0" hdr="0" ftr="0"/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300">
          <a:solidFill>
            <a:srgbClr val="572314"/>
          </a:solidFill>
          <a:latin typeface="+mj-lt"/>
          <a:ea typeface="MS PGothic" pitchFamily="34" charset="-128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300">
          <a:solidFill>
            <a:srgbClr val="572314"/>
          </a:solidFill>
          <a:latin typeface="Gill Sans MT" pitchFamily="-111" charset="-18"/>
          <a:ea typeface="MS PGothic" pitchFamily="34" charset="-128"/>
          <a:cs typeface="ＭＳ Ｐゴシック" pitchFamily="-111" charset="-128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300">
          <a:solidFill>
            <a:srgbClr val="572314"/>
          </a:solidFill>
          <a:latin typeface="Gill Sans MT" pitchFamily="-111" charset="-18"/>
          <a:ea typeface="MS PGothic" pitchFamily="34" charset="-128"/>
          <a:cs typeface="ＭＳ Ｐゴシック" pitchFamily="-111" charset="-128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300">
          <a:solidFill>
            <a:srgbClr val="572314"/>
          </a:solidFill>
          <a:latin typeface="Gill Sans MT" pitchFamily="-111" charset="-18"/>
          <a:ea typeface="MS PGothic" pitchFamily="34" charset="-128"/>
          <a:cs typeface="ＭＳ Ｐゴシック" pitchFamily="-111" charset="-128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300">
          <a:solidFill>
            <a:srgbClr val="572314"/>
          </a:solidFill>
          <a:latin typeface="Gill Sans MT" pitchFamily="-111" charset="-18"/>
          <a:ea typeface="MS PGothic" pitchFamily="34" charset="-128"/>
          <a:cs typeface="ＭＳ Ｐゴシック" pitchFamily="-111" charset="-128"/>
        </a:defRPr>
      </a:lvl5pPr>
      <a:lvl6pPr marL="25146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-111" charset="0"/>
        <a:defRPr sz="4300">
          <a:solidFill>
            <a:srgbClr val="572314"/>
          </a:solidFill>
          <a:latin typeface="Gill Sans MT" pitchFamily="-111" charset="-18"/>
          <a:ea typeface="ＭＳ Ｐゴシック" pitchFamily="-111" charset="-128"/>
          <a:cs typeface="ＭＳ Ｐゴシック" pitchFamily="-111" charset="-128"/>
        </a:defRPr>
      </a:lvl6pPr>
      <a:lvl7pPr marL="29718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-111" charset="0"/>
        <a:defRPr sz="4300">
          <a:solidFill>
            <a:srgbClr val="572314"/>
          </a:solidFill>
          <a:latin typeface="Gill Sans MT" pitchFamily="-111" charset="-18"/>
          <a:ea typeface="ＭＳ Ｐゴシック" pitchFamily="-111" charset="-128"/>
          <a:cs typeface="ＭＳ Ｐゴシック" pitchFamily="-111" charset="-128"/>
        </a:defRPr>
      </a:lvl7pPr>
      <a:lvl8pPr marL="34290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-111" charset="0"/>
        <a:defRPr sz="4300">
          <a:solidFill>
            <a:srgbClr val="572314"/>
          </a:solidFill>
          <a:latin typeface="Gill Sans MT" pitchFamily="-111" charset="-18"/>
          <a:ea typeface="ＭＳ Ｐゴシック" pitchFamily="-111" charset="-128"/>
          <a:cs typeface="ＭＳ Ｐゴシック" pitchFamily="-111" charset="-128"/>
        </a:defRPr>
      </a:lvl8pPr>
      <a:lvl9pPr marL="38862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-111" charset="0"/>
        <a:defRPr sz="4300">
          <a:solidFill>
            <a:srgbClr val="572314"/>
          </a:solidFill>
          <a:latin typeface="Gill Sans MT" pitchFamily="-111" charset="-18"/>
          <a:ea typeface="ＭＳ Ｐゴシック" pitchFamily="-111" charset="-128"/>
          <a:cs typeface="ＭＳ Ｐゴシック" pitchFamily="-111" charset="-128"/>
        </a:defRPr>
      </a:lvl9pPr>
    </p:titleStyle>
    <p:bodyStyle>
      <a:lvl1pPr marL="342900" indent="-3429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MS PGothic" pitchFamily="34" charset="-128"/>
          <a:cs typeface="+mn-cs"/>
        </a:defRPr>
      </a:lvl1pPr>
      <a:lvl2pPr marL="742950" indent="-285750" algn="l" defTabSz="449263" rtl="0" eaLnBrk="0" fontAlgn="base" hangingPunct="0">
        <a:spcBef>
          <a:spcPts val="5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MS PGothic" pitchFamily="34" charset="-128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MS PGothic" pitchFamily="34" charset="-128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MS PGothic" pitchFamily="34" charset="-128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MS PGothic" pitchFamily="34" charset="-128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-111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-111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-111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-111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https://it.wikipedia.org/wiki/1968" TargetMode="Externa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419100" y="692150"/>
            <a:ext cx="8337550" cy="2952750"/>
          </a:xfrm>
          <a:prstGeom prst="rect">
            <a:avLst/>
          </a:prstGeom>
          <a:solidFill>
            <a:schemeClr val="tx1"/>
          </a:solidFill>
          <a:ln w="38100">
            <a:solidFill>
              <a:srgbClr val="9999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LA TIROIDE NEL 2016: </a:t>
            </a:r>
            <a:r>
              <a:rPr lang="it-IT" sz="5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CI</a:t>
            </a:r>
            <a:r>
              <a:rPr lang="it-IT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SONO NOVITA’?</a:t>
            </a:r>
          </a:p>
          <a:p>
            <a:pPr algn="ctr">
              <a:defRPr/>
            </a:pPr>
            <a:endParaRPr lang="it-IT" sz="54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ctr">
              <a:defRPr/>
            </a:pPr>
            <a:r>
              <a:rPr lang="it-IT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L’IMPORTANZA </a:t>
            </a:r>
            <a:r>
              <a:rPr lang="it-IT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DI</a:t>
            </a:r>
            <a:r>
              <a:rPr lang="it-IT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UNA CORRETTA INFORMAZIONE</a:t>
            </a:r>
          </a:p>
        </p:txBody>
      </p:sp>
      <p:pic>
        <p:nvPicPr>
          <p:cNvPr id="2969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4387850"/>
            <a:ext cx="4278312" cy="973138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29700" name="AutoShape 8" descr="Risultati immagini per irm pianezza"/>
          <p:cNvSpPr>
            <a:spLocks noChangeAspect="1" noChangeArrowheads="1"/>
          </p:cNvSpPr>
          <p:nvPr/>
        </p:nvSpPr>
        <p:spPr bwMode="auto">
          <a:xfrm>
            <a:off x="0" y="-166688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29701" name="AutoShape 10" descr="Risultati immagini per irm pianezza"/>
          <p:cNvSpPr>
            <a:spLocks noChangeAspect="1" noChangeArrowheads="1"/>
          </p:cNvSpPr>
          <p:nvPr/>
        </p:nvSpPr>
        <p:spPr bwMode="auto">
          <a:xfrm>
            <a:off x="0" y="-166688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it-IT"/>
          </a:p>
        </p:txBody>
      </p:sp>
      <p:pic>
        <p:nvPicPr>
          <p:cNvPr id="29702" name="Immagine 8" descr="Loro IRM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73700" y="4087813"/>
            <a:ext cx="2914650" cy="1571625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29703" name="CasellaDiTesto 7"/>
          <p:cNvSpPr txBox="1">
            <a:spLocks noChangeArrowheads="1"/>
          </p:cNvSpPr>
          <p:nvPr/>
        </p:nvSpPr>
        <p:spPr bwMode="auto">
          <a:xfrm>
            <a:off x="3092450" y="5949950"/>
            <a:ext cx="29892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2800" b="1">
                <a:solidFill>
                  <a:srgbClr val="FFFF00"/>
                </a:solidFill>
                <a:latin typeface="Arial" charset="0"/>
              </a:rPr>
              <a:t>Federico Arecco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ttangolo 1"/>
          <p:cNvSpPr>
            <a:spLocks noChangeArrowheads="1"/>
          </p:cNvSpPr>
          <p:nvPr/>
        </p:nvSpPr>
        <p:spPr bwMode="auto">
          <a:xfrm>
            <a:off x="509588" y="2320925"/>
            <a:ext cx="8064500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2400" u="sng">
                <a:latin typeface="Arial" charset="0"/>
              </a:rPr>
              <a:t>Conflitto di Interessi</a:t>
            </a:r>
          </a:p>
          <a:p>
            <a:pPr algn="ctr"/>
            <a:endParaRPr lang="it-IT" sz="2400">
              <a:latin typeface="Arial" charset="0"/>
            </a:endParaRPr>
          </a:p>
          <a:p>
            <a:pPr algn="ctr"/>
            <a:r>
              <a:rPr lang="it-IT" sz="2400">
                <a:latin typeface="Arial" charset="0"/>
              </a:rPr>
              <a:t>Io sottoscritto Arecco Federico dichiaro di non avere rapporti di consulenza con aziende farmaceutiche e di non aver mai ricevuto onorari o compensi per la partecipazione a convegni e/o congressi organizzati per presentare dati di specifici farmaci o dispositivi medici</a:t>
            </a:r>
            <a:endParaRPr lang="it-IT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3"/>
          <p:cNvSpPr txBox="1">
            <a:spLocks noChangeArrowheads="1"/>
          </p:cNvSpPr>
          <p:nvPr/>
        </p:nvSpPr>
        <p:spPr bwMode="auto">
          <a:xfrm>
            <a:off x="300038" y="1219200"/>
            <a:ext cx="1824037" cy="523875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it-IT" sz="2800" b="1">
                <a:solidFill>
                  <a:srgbClr val="FFFF00"/>
                </a:solidFill>
                <a:latin typeface="Arial" charset="0"/>
              </a:rPr>
              <a:t>Anatomia</a:t>
            </a: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2501672" y="292224"/>
            <a:ext cx="6291808" cy="6305128"/>
            <a:chOff x="1392" y="48"/>
            <a:chExt cx="4272" cy="4224"/>
          </a:xfrm>
          <a:solidFill>
            <a:schemeClr val="tx1"/>
          </a:solidFill>
        </p:grpSpPr>
        <p:sp>
          <p:nvSpPr>
            <p:cNvPr id="3077" name="Rectangle 5"/>
            <p:cNvSpPr>
              <a:spLocks noChangeArrowheads="1"/>
            </p:cNvSpPr>
            <p:nvPr/>
          </p:nvSpPr>
          <p:spPr bwMode="auto">
            <a:xfrm>
              <a:off x="1392" y="48"/>
              <a:ext cx="4272" cy="4224"/>
            </a:xfrm>
            <a:prstGeom prst="rect">
              <a:avLst/>
            </a:prstGeom>
            <a:grpFill/>
            <a:ln w="38100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/>
            </a:p>
          </p:txBody>
        </p:sp>
        <p:pic>
          <p:nvPicPr>
            <p:cNvPr id="3078" name="Picture 6" descr="C:\federico\Medicina\Diapositive\Immagini\tiroide anatomia.gi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392" y="96"/>
              <a:ext cx="4272" cy="4102"/>
            </a:xfrm>
            <a:prstGeom prst="rect">
              <a:avLst/>
            </a:prstGeom>
            <a:grpFill/>
            <a:ln w="38100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5"/>
          <p:cNvSpPr txBox="1">
            <a:spLocks noChangeArrowheads="1"/>
          </p:cNvSpPr>
          <p:nvPr/>
        </p:nvSpPr>
        <p:spPr bwMode="auto">
          <a:xfrm>
            <a:off x="6372225" y="620713"/>
            <a:ext cx="2209800" cy="430212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b="1">
                <a:solidFill>
                  <a:srgbClr val="FFFF00"/>
                </a:solidFill>
                <a:latin typeface="Arial" charset="0"/>
              </a:rPr>
              <a:t>Ormoni tiroidei</a:t>
            </a:r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251520" y="188640"/>
            <a:ext cx="5544616" cy="4032448"/>
            <a:chOff x="0" y="528"/>
            <a:chExt cx="3888" cy="3120"/>
          </a:xfrm>
          <a:solidFill>
            <a:schemeClr val="tx1"/>
          </a:solidFill>
        </p:grpSpPr>
        <p:sp>
          <p:nvSpPr>
            <p:cNvPr id="8210" name="Rectangle 18"/>
            <p:cNvSpPr>
              <a:spLocks noChangeArrowheads="1"/>
            </p:cNvSpPr>
            <p:nvPr/>
          </p:nvSpPr>
          <p:spPr bwMode="auto">
            <a:xfrm>
              <a:off x="0" y="528"/>
              <a:ext cx="3888" cy="3120"/>
            </a:xfrm>
            <a:prstGeom prst="rect">
              <a:avLst/>
            </a:prstGeom>
            <a:grpFill/>
            <a:ln w="38100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/>
            </a:p>
          </p:txBody>
        </p:sp>
        <p:pic>
          <p:nvPicPr>
            <p:cNvPr id="8211" name="Picture 19" descr="C:\Documents and Settings\Administrator\Documenti\Immagini\thyroxin.gi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8" y="552"/>
              <a:ext cx="3744" cy="3048"/>
            </a:xfrm>
            <a:prstGeom prst="rect">
              <a:avLst/>
            </a:prstGeom>
            <a:grpFill/>
          </p:spPr>
        </p:pic>
      </p:grpSp>
      <p:sp>
        <p:nvSpPr>
          <p:cNvPr id="32772" name="Text Box 2"/>
          <p:cNvSpPr txBox="1">
            <a:spLocks noChangeArrowheads="1"/>
          </p:cNvSpPr>
          <p:nvPr/>
        </p:nvSpPr>
        <p:spPr bwMode="auto">
          <a:xfrm>
            <a:off x="3819525" y="4699000"/>
            <a:ext cx="153352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it-IT" sz="4400" b="1">
                <a:solidFill>
                  <a:srgbClr val="FFFF00"/>
                </a:solidFill>
                <a:latin typeface="Arial" charset="0"/>
              </a:rPr>
              <a:t>Iodio</a:t>
            </a:r>
          </a:p>
        </p:txBody>
      </p:sp>
      <p:sp>
        <p:nvSpPr>
          <p:cNvPr id="32773" name="Text Box 3"/>
          <p:cNvSpPr txBox="1">
            <a:spLocks noChangeArrowheads="1"/>
          </p:cNvSpPr>
          <p:nvPr/>
        </p:nvSpPr>
        <p:spPr bwMode="auto">
          <a:xfrm>
            <a:off x="539750" y="5765800"/>
            <a:ext cx="80930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Tx/>
              <a:buChar char="•"/>
            </a:pPr>
            <a:r>
              <a:rPr lang="it-IT" sz="2800" b="1">
                <a:solidFill>
                  <a:srgbClr val="66FF33"/>
                </a:solidFill>
                <a:latin typeface="Arial" charset="0"/>
              </a:rPr>
              <a:t>Fabbisogno giornaliero: </a:t>
            </a:r>
            <a:r>
              <a:rPr lang="it-IT" sz="2800" b="1" u="sng">
                <a:solidFill>
                  <a:srgbClr val="FFFF00"/>
                </a:solidFill>
                <a:latin typeface="Arial" charset="0"/>
              </a:rPr>
              <a:t>100-200 μg/die</a:t>
            </a:r>
          </a:p>
        </p:txBody>
      </p:sp>
      <p:sp>
        <p:nvSpPr>
          <p:cNvPr id="32774" name="CasellaDiTesto 7"/>
          <p:cNvSpPr txBox="1">
            <a:spLocks noChangeArrowheads="1"/>
          </p:cNvSpPr>
          <p:nvPr/>
        </p:nvSpPr>
        <p:spPr bwMode="auto">
          <a:xfrm>
            <a:off x="5219700" y="1844675"/>
            <a:ext cx="1662113" cy="4318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b="1">
                <a:solidFill>
                  <a:srgbClr val="FF0000"/>
                </a:solidFill>
                <a:latin typeface="Arial" charset="0"/>
              </a:rPr>
              <a:t>4 atomi di I</a:t>
            </a:r>
          </a:p>
        </p:txBody>
      </p:sp>
      <p:sp>
        <p:nvSpPr>
          <p:cNvPr id="32775" name="CasellaDiTesto 8"/>
          <p:cNvSpPr txBox="1">
            <a:spLocks noChangeArrowheads="1"/>
          </p:cNvSpPr>
          <p:nvPr/>
        </p:nvSpPr>
        <p:spPr bwMode="auto">
          <a:xfrm>
            <a:off x="5241925" y="3430588"/>
            <a:ext cx="1660525" cy="430212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b="1">
                <a:solidFill>
                  <a:srgbClr val="FF0000"/>
                </a:solidFill>
                <a:latin typeface="Arial" charset="0"/>
              </a:rPr>
              <a:t>3 atomi di I</a:t>
            </a:r>
          </a:p>
        </p:txBody>
      </p:sp>
      <p:sp>
        <p:nvSpPr>
          <p:cNvPr id="10" name="Freccia circolare a sinistra 9"/>
          <p:cNvSpPr/>
          <p:nvPr/>
        </p:nvSpPr>
        <p:spPr>
          <a:xfrm>
            <a:off x="7235825" y="2636838"/>
            <a:ext cx="649288" cy="2592387"/>
          </a:xfrm>
          <a:prstGeom prst="curvedLeftArrow">
            <a:avLst/>
          </a:prstGeom>
          <a:solidFill>
            <a:srgbClr val="FFFF00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3716338" y="533400"/>
            <a:ext cx="2119312" cy="584200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3200" b="1">
                <a:solidFill>
                  <a:srgbClr val="FFFF00"/>
                </a:solidFill>
                <a:latin typeface="Arial" charset="0"/>
              </a:rPr>
              <a:t>Ipotalamo</a:t>
            </a:r>
          </a:p>
        </p:txBody>
      </p:sp>
      <p:grpSp>
        <p:nvGrpSpPr>
          <p:cNvPr id="33795" name="Group 33"/>
          <p:cNvGrpSpPr>
            <a:grpSpLocks/>
          </p:cNvGrpSpPr>
          <p:nvPr/>
        </p:nvGrpSpPr>
        <p:grpSpPr bwMode="auto">
          <a:xfrm>
            <a:off x="4354513" y="1295400"/>
            <a:ext cx="1069975" cy="1620838"/>
            <a:chOff x="2599" y="1008"/>
            <a:chExt cx="674" cy="1021"/>
          </a:xfrm>
        </p:grpSpPr>
        <p:sp>
          <p:nvSpPr>
            <p:cNvPr id="33819" name="AutoShape 3"/>
            <p:cNvSpPr>
              <a:spLocks noChangeArrowheads="1"/>
            </p:cNvSpPr>
            <p:nvPr/>
          </p:nvSpPr>
          <p:spPr bwMode="auto">
            <a:xfrm>
              <a:off x="2766" y="1008"/>
              <a:ext cx="162" cy="384"/>
            </a:xfrm>
            <a:prstGeom prst="downArrow">
              <a:avLst>
                <a:gd name="adj1" fmla="val 50000"/>
                <a:gd name="adj2" fmla="val 59259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it-IT">
                <a:latin typeface="Arial" charset="0"/>
              </a:endParaRPr>
            </a:p>
          </p:txBody>
        </p:sp>
        <p:sp>
          <p:nvSpPr>
            <p:cNvPr id="33820" name="Text Box 4"/>
            <p:cNvSpPr txBox="1">
              <a:spLocks noChangeArrowheads="1"/>
            </p:cNvSpPr>
            <p:nvPr/>
          </p:nvSpPr>
          <p:spPr bwMode="auto">
            <a:xfrm>
              <a:off x="2599" y="1358"/>
              <a:ext cx="482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b="1">
                  <a:solidFill>
                    <a:srgbClr val="FFFF00"/>
                  </a:solidFill>
                  <a:latin typeface="Arial" charset="0"/>
                </a:rPr>
                <a:t>TRH</a:t>
              </a:r>
            </a:p>
          </p:txBody>
        </p:sp>
        <p:sp>
          <p:nvSpPr>
            <p:cNvPr id="33821" name="AutoShape 5"/>
            <p:cNvSpPr>
              <a:spLocks noChangeArrowheads="1"/>
            </p:cNvSpPr>
            <p:nvPr/>
          </p:nvSpPr>
          <p:spPr bwMode="auto">
            <a:xfrm>
              <a:off x="2770" y="1645"/>
              <a:ext cx="162" cy="384"/>
            </a:xfrm>
            <a:prstGeom prst="downArrow">
              <a:avLst>
                <a:gd name="adj1" fmla="val 50000"/>
                <a:gd name="adj2" fmla="val 59259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it-IT">
                <a:latin typeface="Arial" charset="0"/>
              </a:endParaRPr>
            </a:p>
          </p:txBody>
        </p:sp>
        <p:sp>
          <p:nvSpPr>
            <p:cNvPr id="33822" name="Oval 6"/>
            <p:cNvSpPr>
              <a:spLocks noChangeArrowheads="1"/>
            </p:cNvSpPr>
            <p:nvPr/>
          </p:nvSpPr>
          <p:spPr bwMode="auto">
            <a:xfrm>
              <a:off x="3024" y="1680"/>
              <a:ext cx="240" cy="24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>
                <a:latin typeface="Arial" charset="0"/>
              </a:endParaRPr>
            </a:p>
          </p:txBody>
        </p:sp>
        <p:sp>
          <p:nvSpPr>
            <p:cNvPr id="33823" name="Text Box 9"/>
            <p:cNvSpPr txBox="1">
              <a:spLocks noChangeArrowheads="1"/>
            </p:cNvSpPr>
            <p:nvPr/>
          </p:nvSpPr>
          <p:spPr bwMode="auto">
            <a:xfrm>
              <a:off x="3024" y="1632"/>
              <a:ext cx="249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sz="2800" b="1">
                  <a:solidFill>
                    <a:srgbClr val="FF3300"/>
                  </a:solidFill>
                  <a:latin typeface="Arial" charset="0"/>
                </a:rPr>
                <a:t>+</a:t>
              </a:r>
            </a:p>
          </p:txBody>
        </p:sp>
      </p:grpSp>
      <p:sp>
        <p:nvSpPr>
          <p:cNvPr id="33796" name="Text Box 26"/>
          <p:cNvSpPr txBox="1">
            <a:spLocks noChangeArrowheads="1"/>
          </p:cNvSpPr>
          <p:nvPr/>
        </p:nvSpPr>
        <p:spPr bwMode="auto">
          <a:xfrm>
            <a:off x="4171950" y="3024188"/>
            <a:ext cx="1241425" cy="523875"/>
          </a:xfrm>
          <a:prstGeom prst="rect">
            <a:avLst/>
          </a:prstGeom>
          <a:noFill/>
          <a:ln w="38100">
            <a:solidFill>
              <a:srgbClr val="66FF33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it-IT" sz="2800" b="1">
                <a:solidFill>
                  <a:srgbClr val="66FF33"/>
                </a:solidFill>
                <a:latin typeface="Arial" charset="0"/>
              </a:rPr>
              <a:t>Ipofisi</a:t>
            </a:r>
          </a:p>
        </p:txBody>
      </p:sp>
      <p:grpSp>
        <p:nvGrpSpPr>
          <p:cNvPr id="33797" name="Group 50"/>
          <p:cNvGrpSpPr>
            <a:grpSpLocks/>
          </p:cNvGrpSpPr>
          <p:nvPr/>
        </p:nvGrpSpPr>
        <p:grpSpPr bwMode="auto">
          <a:xfrm>
            <a:off x="4365625" y="3733800"/>
            <a:ext cx="1058863" cy="1600200"/>
            <a:chOff x="2928" y="2352"/>
            <a:chExt cx="667" cy="1008"/>
          </a:xfrm>
        </p:grpSpPr>
        <p:sp>
          <p:nvSpPr>
            <p:cNvPr id="33814" name="AutoShape 27"/>
            <p:cNvSpPr>
              <a:spLocks noChangeArrowheads="1"/>
            </p:cNvSpPr>
            <p:nvPr/>
          </p:nvSpPr>
          <p:spPr bwMode="auto">
            <a:xfrm>
              <a:off x="3099" y="2352"/>
              <a:ext cx="162" cy="384"/>
            </a:xfrm>
            <a:prstGeom prst="downArrow">
              <a:avLst>
                <a:gd name="adj1" fmla="val 50000"/>
                <a:gd name="adj2" fmla="val 59259"/>
              </a:avLst>
            </a:prstGeom>
            <a:solidFill>
              <a:srgbClr val="66FF3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it-IT">
                <a:latin typeface="Arial" charset="0"/>
              </a:endParaRPr>
            </a:p>
          </p:txBody>
        </p:sp>
        <p:sp>
          <p:nvSpPr>
            <p:cNvPr id="33815" name="AutoShape 28"/>
            <p:cNvSpPr>
              <a:spLocks noChangeArrowheads="1"/>
            </p:cNvSpPr>
            <p:nvPr/>
          </p:nvSpPr>
          <p:spPr bwMode="auto">
            <a:xfrm>
              <a:off x="3106" y="2976"/>
              <a:ext cx="162" cy="384"/>
            </a:xfrm>
            <a:prstGeom prst="downArrow">
              <a:avLst>
                <a:gd name="adj1" fmla="val 50000"/>
                <a:gd name="adj2" fmla="val 59259"/>
              </a:avLst>
            </a:prstGeom>
            <a:solidFill>
              <a:srgbClr val="66FF3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it-IT">
                <a:latin typeface="Arial" charset="0"/>
              </a:endParaRPr>
            </a:p>
          </p:txBody>
        </p:sp>
        <p:sp>
          <p:nvSpPr>
            <p:cNvPr id="33816" name="Text Box 30"/>
            <p:cNvSpPr txBox="1">
              <a:spLocks noChangeArrowheads="1"/>
            </p:cNvSpPr>
            <p:nvPr/>
          </p:nvSpPr>
          <p:spPr bwMode="auto">
            <a:xfrm>
              <a:off x="2928" y="2708"/>
              <a:ext cx="472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b="1">
                  <a:solidFill>
                    <a:srgbClr val="66FF33"/>
                  </a:solidFill>
                  <a:latin typeface="Arial" charset="0"/>
                </a:rPr>
                <a:t>TSH</a:t>
              </a:r>
            </a:p>
          </p:txBody>
        </p:sp>
        <p:sp>
          <p:nvSpPr>
            <p:cNvPr id="33817" name="Oval 31"/>
            <p:cNvSpPr>
              <a:spLocks noChangeArrowheads="1"/>
            </p:cNvSpPr>
            <p:nvPr/>
          </p:nvSpPr>
          <p:spPr bwMode="auto">
            <a:xfrm>
              <a:off x="3339" y="3024"/>
              <a:ext cx="240" cy="240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>
                <a:latin typeface="Arial" charset="0"/>
              </a:endParaRPr>
            </a:p>
          </p:txBody>
        </p:sp>
        <p:sp>
          <p:nvSpPr>
            <p:cNvPr id="33818" name="Text Box 32"/>
            <p:cNvSpPr txBox="1">
              <a:spLocks noChangeArrowheads="1"/>
            </p:cNvSpPr>
            <p:nvPr/>
          </p:nvSpPr>
          <p:spPr bwMode="auto">
            <a:xfrm>
              <a:off x="3346" y="2971"/>
              <a:ext cx="249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sz="2800" b="1">
                  <a:solidFill>
                    <a:srgbClr val="FF3300"/>
                  </a:solidFill>
                  <a:latin typeface="Arial" charset="0"/>
                </a:rPr>
                <a:t>+</a:t>
              </a:r>
            </a:p>
          </p:txBody>
        </p:sp>
      </p:grpSp>
      <p:sp>
        <p:nvSpPr>
          <p:cNvPr id="33798" name="Text Box 35"/>
          <p:cNvSpPr txBox="1">
            <a:spLocks noChangeArrowheads="1"/>
          </p:cNvSpPr>
          <p:nvPr/>
        </p:nvSpPr>
        <p:spPr bwMode="auto">
          <a:xfrm>
            <a:off x="4146550" y="5486400"/>
            <a:ext cx="1376363" cy="523875"/>
          </a:xfrm>
          <a:prstGeom prst="rect">
            <a:avLst/>
          </a:prstGeom>
          <a:noFill/>
          <a:ln w="38100">
            <a:solidFill>
              <a:srgbClr val="66FF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2800" b="1">
                <a:solidFill>
                  <a:srgbClr val="66FFFF"/>
                </a:solidFill>
                <a:latin typeface="Arial" charset="0"/>
              </a:rPr>
              <a:t>Tiroide</a:t>
            </a:r>
          </a:p>
        </p:txBody>
      </p:sp>
      <p:sp>
        <p:nvSpPr>
          <p:cNvPr id="33799" name="AutoShape 36"/>
          <p:cNvSpPr>
            <a:spLocks noChangeArrowheads="1"/>
          </p:cNvSpPr>
          <p:nvPr/>
        </p:nvSpPr>
        <p:spPr bwMode="auto">
          <a:xfrm>
            <a:off x="2535238" y="5715000"/>
            <a:ext cx="1433512" cy="228600"/>
          </a:xfrm>
          <a:prstGeom prst="leftArrow">
            <a:avLst>
              <a:gd name="adj1" fmla="val 50000"/>
              <a:gd name="adj2" fmla="val 156771"/>
            </a:avLst>
          </a:prstGeom>
          <a:solidFill>
            <a:srgbClr val="66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33800" name="Text Box 37"/>
          <p:cNvSpPr txBox="1">
            <a:spLocks noChangeArrowheads="1"/>
          </p:cNvSpPr>
          <p:nvPr/>
        </p:nvSpPr>
        <p:spPr bwMode="auto">
          <a:xfrm>
            <a:off x="1389063" y="5562600"/>
            <a:ext cx="11445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2800" b="1">
                <a:solidFill>
                  <a:srgbClr val="FFFF00"/>
                </a:solidFill>
                <a:latin typeface="Arial" charset="0"/>
              </a:rPr>
              <a:t>T4-T3</a:t>
            </a:r>
          </a:p>
        </p:txBody>
      </p:sp>
      <p:sp>
        <p:nvSpPr>
          <p:cNvPr id="33801" name="AutoShape 38"/>
          <p:cNvSpPr>
            <a:spLocks noChangeArrowheads="1"/>
          </p:cNvSpPr>
          <p:nvPr/>
        </p:nvSpPr>
        <p:spPr bwMode="auto">
          <a:xfrm>
            <a:off x="1835150" y="4433888"/>
            <a:ext cx="228600" cy="976312"/>
          </a:xfrm>
          <a:prstGeom prst="upArrow">
            <a:avLst>
              <a:gd name="adj1" fmla="val 50000"/>
              <a:gd name="adj2" fmla="val 106771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33802" name="Text Box 39"/>
          <p:cNvSpPr txBox="1">
            <a:spLocks noChangeArrowheads="1"/>
          </p:cNvSpPr>
          <p:nvPr/>
        </p:nvSpPr>
        <p:spPr bwMode="auto">
          <a:xfrm>
            <a:off x="1655763" y="3810000"/>
            <a:ext cx="604837" cy="523875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2800" b="1">
                <a:solidFill>
                  <a:srgbClr val="FFFF00"/>
                </a:solidFill>
                <a:latin typeface="Arial" charset="0"/>
              </a:rPr>
              <a:t>T3</a:t>
            </a:r>
          </a:p>
        </p:txBody>
      </p:sp>
      <p:sp>
        <p:nvSpPr>
          <p:cNvPr id="33803" name="Line 41"/>
          <p:cNvSpPr>
            <a:spLocks noChangeShapeType="1"/>
          </p:cNvSpPr>
          <p:nvPr/>
        </p:nvSpPr>
        <p:spPr bwMode="auto">
          <a:xfrm flipV="1">
            <a:off x="1835150" y="990600"/>
            <a:ext cx="0" cy="2590800"/>
          </a:xfrm>
          <a:prstGeom prst="line">
            <a:avLst/>
          </a:prstGeom>
          <a:noFill/>
          <a:ln w="38100">
            <a:solidFill>
              <a:srgbClr val="66FFFF"/>
            </a:solidFill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33804" name="Line 42"/>
          <p:cNvSpPr>
            <a:spLocks noChangeShapeType="1"/>
          </p:cNvSpPr>
          <p:nvPr/>
        </p:nvSpPr>
        <p:spPr bwMode="auto">
          <a:xfrm>
            <a:off x="1835150" y="990600"/>
            <a:ext cx="1524000" cy="0"/>
          </a:xfrm>
          <a:prstGeom prst="line">
            <a:avLst/>
          </a:prstGeom>
          <a:noFill/>
          <a:ln w="38100">
            <a:solidFill>
              <a:srgbClr val="66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t-IT"/>
          </a:p>
        </p:txBody>
      </p:sp>
      <p:sp>
        <p:nvSpPr>
          <p:cNvPr id="33805" name="Line 43"/>
          <p:cNvSpPr>
            <a:spLocks noChangeShapeType="1"/>
          </p:cNvSpPr>
          <p:nvPr/>
        </p:nvSpPr>
        <p:spPr bwMode="auto">
          <a:xfrm>
            <a:off x="1835150" y="3352800"/>
            <a:ext cx="2133600" cy="0"/>
          </a:xfrm>
          <a:prstGeom prst="line">
            <a:avLst/>
          </a:prstGeom>
          <a:noFill/>
          <a:ln w="38100">
            <a:solidFill>
              <a:srgbClr val="66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t-IT"/>
          </a:p>
        </p:txBody>
      </p:sp>
      <p:grpSp>
        <p:nvGrpSpPr>
          <p:cNvPr id="33806" name="Group 49"/>
          <p:cNvGrpSpPr>
            <a:grpSpLocks/>
          </p:cNvGrpSpPr>
          <p:nvPr/>
        </p:nvGrpSpPr>
        <p:grpSpPr bwMode="auto">
          <a:xfrm>
            <a:off x="2825750" y="2638425"/>
            <a:ext cx="381000" cy="641350"/>
            <a:chOff x="2112" y="1662"/>
            <a:chExt cx="240" cy="404"/>
          </a:xfrm>
        </p:grpSpPr>
        <p:sp>
          <p:nvSpPr>
            <p:cNvPr id="33812" name="Oval 44"/>
            <p:cNvSpPr>
              <a:spLocks noChangeArrowheads="1"/>
            </p:cNvSpPr>
            <p:nvPr/>
          </p:nvSpPr>
          <p:spPr bwMode="auto">
            <a:xfrm>
              <a:off x="2112" y="1776"/>
              <a:ext cx="240" cy="240"/>
            </a:xfrm>
            <a:prstGeom prst="ellipse">
              <a:avLst/>
            </a:prstGeom>
            <a:solidFill>
              <a:srgbClr val="66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3813" name="Text Box 46"/>
            <p:cNvSpPr txBox="1">
              <a:spLocks noChangeArrowheads="1"/>
            </p:cNvSpPr>
            <p:nvPr/>
          </p:nvSpPr>
          <p:spPr bwMode="auto">
            <a:xfrm>
              <a:off x="2126" y="1662"/>
              <a:ext cx="21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sz="3600" b="1">
                  <a:solidFill>
                    <a:srgbClr val="FF3300"/>
                  </a:solidFill>
                </a:rPr>
                <a:t>-</a:t>
              </a:r>
            </a:p>
          </p:txBody>
        </p:sp>
      </p:grpSp>
      <p:grpSp>
        <p:nvGrpSpPr>
          <p:cNvPr id="33807" name="Group 48"/>
          <p:cNvGrpSpPr>
            <a:grpSpLocks/>
          </p:cNvGrpSpPr>
          <p:nvPr/>
        </p:nvGrpSpPr>
        <p:grpSpPr bwMode="auto">
          <a:xfrm>
            <a:off x="2292350" y="958850"/>
            <a:ext cx="381000" cy="641350"/>
            <a:chOff x="1776" y="604"/>
            <a:chExt cx="240" cy="404"/>
          </a:xfrm>
        </p:grpSpPr>
        <p:sp>
          <p:nvSpPr>
            <p:cNvPr id="33810" name="Oval 45"/>
            <p:cNvSpPr>
              <a:spLocks noChangeArrowheads="1"/>
            </p:cNvSpPr>
            <p:nvPr/>
          </p:nvSpPr>
          <p:spPr bwMode="auto">
            <a:xfrm>
              <a:off x="1776" y="720"/>
              <a:ext cx="240" cy="240"/>
            </a:xfrm>
            <a:prstGeom prst="ellipse">
              <a:avLst/>
            </a:prstGeom>
            <a:solidFill>
              <a:srgbClr val="66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3811" name="Text Box 47"/>
            <p:cNvSpPr txBox="1">
              <a:spLocks noChangeArrowheads="1"/>
            </p:cNvSpPr>
            <p:nvPr/>
          </p:nvSpPr>
          <p:spPr bwMode="auto">
            <a:xfrm>
              <a:off x="1791" y="604"/>
              <a:ext cx="21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sz="3600" b="1">
                  <a:solidFill>
                    <a:srgbClr val="FF3300"/>
                  </a:solidFill>
                </a:rPr>
                <a:t>-</a:t>
              </a:r>
            </a:p>
          </p:txBody>
        </p:sp>
      </p:grpSp>
      <p:pic>
        <p:nvPicPr>
          <p:cNvPr id="30" name="Immagine 29" descr="Tiro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0000" y="5013325"/>
            <a:ext cx="1609725" cy="1524000"/>
          </a:xfrm>
          <a:prstGeom prst="rect">
            <a:avLst/>
          </a:prstGeom>
          <a:ln w="38100">
            <a:solidFill>
              <a:schemeClr val="accent1">
                <a:lumMod val="40000"/>
                <a:lumOff val="60000"/>
              </a:schemeClr>
            </a:solidFill>
          </a:ln>
        </p:spPr>
      </p:pic>
      <p:pic>
        <p:nvPicPr>
          <p:cNvPr id="33809" name="Immagine 30" descr="Ipofisi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73738" y="2492375"/>
            <a:ext cx="2543175" cy="1800225"/>
          </a:xfrm>
          <a:prstGeom prst="rect">
            <a:avLst/>
          </a:prstGeom>
          <a:noFill/>
          <a:ln w="38100">
            <a:solidFill>
              <a:srgbClr val="00FF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1254125" y="1412875"/>
            <a:ext cx="67119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it-IT" sz="4000" b="1">
                <a:solidFill>
                  <a:srgbClr val="FFFF00"/>
                </a:solidFill>
                <a:latin typeface="Arial" charset="0"/>
              </a:rPr>
              <a:t>Effetti degli ormoni tiroidei</a:t>
            </a:r>
          </a:p>
        </p:txBody>
      </p:sp>
      <p:sp>
        <p:nvSpPr>
          <p:cNvPr id="34819" name="Text Box 4"/>
          <p:cNvSpPr txBox="1">
            <a:spLocks noChangeArrowheads="1"/>
          </p:cNvSpPr>
          <p:nvPr/>
        </p:nvSpPr>
        <p:spPr bwMode="auto">
          <a:xfrm>
            <a:off x="792163" y="2492375"/>
            <a:ext cx="7635875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Tx/>
              <a:buChar char="•"/>
            </a:pPr>
            <a:r>
              <a:rPr lang="it-IT" sz="2800" b="1">
                <a:latin typeface="Arial" charset="0"/>
              </a:rPr>
              <a:t>Sviluppo scheletrico e neuronale del feto</a:t>
            </a:r>
          </a:p>
          <a:p>
            <a:pPr algn="ctr">
              <a:buFontTx/>
              <a:buChar char="•"/>
            </a:pPr>
            <a:r>
              <a:rPr lang="it-IT" sz="2800" b="1">
                <a:latin typeface="Arial" charset="0"/>
              </a:rPr>
              <a:t>Stimolo del metabolismo lipidico</a:t>
            </a:r>
          </a:p>
          <a:p>
            <a:pPr algn="ctr">
              <a:buFontTx/>
              <a:buChar char="•"/>
            </a:pPr>
            <a:r>
              <a:rPr lang="it-IT" sz="2800" b="1">
                <a:latin typeface="Arial" charset="0"/>
              </a:rPr>
              <a:t> Aumento del turnover osseo</a:t>
            </a:r>
          </a:p>
          <a:p>
            <a:pPr algn="ctr">
              <a:buFontTx/>
              <a:buChar char="•"/>
            </a:pPr>
            <a:r>
              <a:rPr lang="it-IT" sz="2800" b="1">
                <a:latin typeface="Arial" charset="0"/>
              </a:rPr>
              <a:t>Aumento della velocità di rilassamento muscolare</a:t>
            </a:r>
          </a:p>
          <a:p>
            <a:pPr algn="ctr">
              <a:buFont typeface="Arial" charset="0"/>
              <a:buChar char="•"/>
            </a:pPr>
            <a:r>
              <a:rPr lang="it-IT" sz="2800" b="1">
                <a:latin typeface="Arial" charset="0"/>
              </a:rPr>
              <a:t>Effetto inotropo e cronotropo positivi sul cuore</a:t>
            </a:r>
            <a:endParaRPr lang="it-IT" b="1">
              <a:solidFill>
                <a:srgbClr val="66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CasellaDiTesto 2"/>
          <p:cNvSpPr txBox="1">
            <a:spLocks noChangeArrowheads="1"/>
          </p:cNvSpPr>
          <p:nvPr/>
        </p:nvSpPr>
        <p:spPr bwMode="auto">
          <a:xfrm>
            <a:off x="250825" y="2571750"/>
            <a:ext cx="8569325" cy="280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Arial" charset="0"/>
              <a:buChar char="•"/>
            </a:pPr>
            <a:r>
              <a:rPr lang="it-IT" sz="4400">
                <a:solidFill>
                  <a:srgbClr val="FFFF00"/>
                </a:solidFill>
                <a:latin typeface="Arial" charset="0"/>
              </a:rPr>
              <a:t>Ipotiroidismo</a:t>
            </a:r>
          </a:p>
          <a:p>
            <a:pPr algn="ctr">
              <a:buFont typeface="Arial" charset="0"/>
              <a:buChar char="•"/>
            </a:pPr>
            <a:r>
              <a:rPr lang="it-IT" sz="4400">
                <a:solidFill>
                  <a:srgbClr val="FFFF00"/>
                </a:solidFill>
                <a:latin typeface="Arial" charset="0"/>
              </a:rPr>
              <a:t>Ipertiroidismo</a:t>
            </a:r>
          </a:p>
          <a:p>
            <a:pPr algn="ctr">
              <a:buFont typeface="Arial" charset="0"/>
              <a:buChar char="•"/>
            </a:pPr>
            <a:r>
              <a:rPr lang="it-IT" sz="4400">
                <a:solidFill>
                  <a:srgbClr val="FFFF00"/>
                </a:solidFill>
                <a:latin typeface="Arial" charset="0"/>
              </a:rPr>
              <a:t>Nodo tiroideo / Struma (gozzo) multinodulare</a:t>
            </a:r>
          </a:p>
        </p:txBody>
      </p:sp>
      <p:sp>
        <p:nvSpPr>
          <p:cNvPr id="35843" name="CasellaDiTesto 3"/>
          <p:cNvSpPr txBox="1">
            <a:spLocks noChangeArrowheads="1"/>
          </p:cNvSpPr>
          <p:nvPr/>
        </p:nvSpPr>
        <p:spPr bwMode="auto">
          <a:xfrm>
            <a:off x="293688" y="1301750"/>
            <a:ext cx="8567737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4800" u="sng">
                <a:solidFill>
                  <a:srgbClr val="FF0000"/>
                </a:solidFill>
                <a:latin typeface="Arial" charset="0"/>
              </a:rPr>
              <a:t>Le patologie più frequenti</a:t>
            </a:r>
          </a:p>
        </p:txBody>
      </p:sp>
      <p:sp>
        <p:nvSpPr>
          <p:cNvPr id="35844" name="CasellaDiTesto 4"/>
          <p:cNvSpPr txBox="1">
            <a:spLocks noChangeArrowheads="1"/>
          </p:cNvSpPr>
          <p:nvPr/>
        </p:nvSpPr>
        <p:spPr bwMode="auto">
          <a:xfrm>
            <a:off x="6227763" y="5991225"/>
            <a:ext cx="26717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>
                <a:latin typeface="Arial" charset="0"/>
              </a:rPr>
              <a:t>Tumore della tiroide</a:t>
            </a:r>
          </a:p>
        </p:txBody>
      </p:sp>
      <p:sp>
        <p:nvSpPr>
          <p:cNvPr id="6" name="Freccia circolare a destra 5"/>
          <p:cNvSpPr/>
          <p:nvPr/>
        </p:nvSpPr>
        <p:spPr>
          <a:xfrm>
            <a:off x="5508625" y="5445125"/>
            <a:ext cx="647700" cy="936625"/>
          </a:xfrm>
          <a:prstGeom prst="curvedRightArrow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CasellaDiTesto 1"/>
          <p:cNvSpPr txBox="1">
            <a:spLocks noChangeArrowheads="1"/>
          </p:cNvSpPr>
          <p:nvPr/>
        </p:nvSpPr>
        <p:spPr bwMode="auto">
          <a:xfrm>
            <a:off x="487363" y="404813"/>
            <a:ext cx="8148637" cy="258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it-IT" sz="5400" u="sng">
                <a:solidFill>
                  <a:srgbClr val="FFFF00"/>
                </a:solidFill>
                <a:latin typeface="Arial" charset="0"/>
              </a:rPr>
              <a:t>Era dell’EBM:</a:t>
            </a:r>
          </a:p>
          <a:p>
            <a:pPr algn="ctr"/>
            <a:endParaRPr lang="it-IT" sz="5400">
              <a:solidFill>
                <a:srgbClr val="FFFF00"/>
              </a:solidFill>
              <a:latin typeface="Arial" charset="0"/>
            </a:endParaRPr>
          </a:p>
          <a:p>
            <a:pPr algn="ctr"/>
            <a:r>
              <a:rPr lang="it-IT" sz="5400">
                <a:solidFill>
                  <a:srgbClr val="FFFF00"/>
                </a:solidFill>
                <a:latin typeface="Arial" charset="0"/>
              </a:rPr>
              <a:t>Evidence-Based Medicine</a:t>
            </a:r>
          </a:p>
        </p:txBody>
      </p:sp>
      <p:sp>
        <p:nvSpPr>
          <p:cNvPr id="36867" name="Rettangolo 2"/>
          <p:cNvSpPr>
            <a:spLocks noChangeArrowheads="1"/>
          </p:cNvSpPr>
          <p:nvPr/>
        </p:nvSpPr>
        <p:spPr bwMode="auto">
          <a:xfrm>
            <a:off x="277813" y="3386138"/>
            <a:ext cx="8569325" cy="3138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it-IT" u="sng">
                <a:solidFill>
                  <a:srgbClr val="FF0000"/>
                </a:solidFill>
                <a:latin typeface="Arial" charset="0"/>
              </a:rPr>
              <a:t>Wikipedia</a:t>
            </a:r>
            <a:r>
              <a:rPr lang="it-IT">
                <a:latin typeface="Arial" charset="0"/>
              </a:rPr>
              <a:t>: La </a:t>
            </a:r>
            <a:r>
              <a:rPr lang="it-IT" b="1">
                <a:latin typeface="Arial" charset="0"/>
              </a:rPr>
              <a:t>medicina basata su prove di efficacia</a:t>
            </a:r>
            <a:r>
              <a:rPr lang="it-IT">
                <a:latin typeface="Arial" charset="0"/>
              </a:rPr>
              <a:t> (</a:t>
            </a:r>
            <a:r>
              <a:rPr lang="it-IT" i="1">
                <a:latin typeface="Arial" charset="0"/>
              </a:rPr>
              <a:t>Evidence-based medicine</a:t>
            </a:r>
            <a:r>
              <a:rPr lang="it-IT">
                <a:latin typeface="Arial" charset="0"/>
              </a:rPr>
              <a:t>, </a:t>
            </a:r>
            <a:r>
              <a:rPr lang="it-IT" i="1">
                <a:latin typeface="Arial" charset="0"/>
              </a:rPr>
              <a:t>EBM</a:t>
            </a:r>
            <a:r>
              <a:rPr lang="it-IT">
                <a:latin typeface="Arial" charset="0"/>
              </a:rPr>
              <a:t>) è stata definita come "il processo della </a:t>
            </a:r>
            <a:r>
              <a:rPr lang="it-IT">
                <a:solidFill>
                  <a:srgbClr val="FF0000"/>
                </a:solidFill>
                <a:latin typeface="Arial" charset="0"/>
              </a:rPr>
              <a:t>ricerca, della valutazione e dell'uso sistematici dei risultati della ricerca contemporanea come base per le decisioni cliniche“</a:t>
            </a:r>
            <a:r>
              <a:rPr lang="it-IT">
                <a:latin typeface="Arial" charset="0"/>
              </a:rPr>
              <a:t>. Trisha Greenhalgh e Anna Donald lo definiscono più precisamente come "</a:t>
            </a:r>
            <a:r>
              <a:rPr lang="it-IT">
                <a:solidFill>
                  <a:srgbClr val="FF0000"/>
                </a:solidFill>
                <a:latin typeface="Arial" charset="0"/>
              </a:rPr>
              <a:t>l'uso di stime matematiche del rischio di benefici e danni</a:t>
            </a:r>
            <a:r>
              <a:rPr lang="it-IT">
                <a:latin typeface="Arial" charset="0"/>
              </a:rPr>
              <a:t>, derivati da ricerche di alta qualità su </a:t>
            </a:r>
            <a:r>
              <a:rPr lang="it-IT">
                <a:solidFill>
                  <a:srgbClr val="FF0000"/>
                </a:solidFill>
                <a:latin typeface="Arial" charset="0"/>
              </a:rPr>
              <a:t>campioni di popolazione</a:t>
            </a:r>
            <a:r>
              <a:rPr lang="it-IT">
                <a:latin typeface="Arial" charset="0"/>
              </a:rPr>
              <a:t>, per </a:t>
            </a:r>
            <a:r>
              <a:rPr lang="it-IT">
                <a:solidFill>
                  <a:srgbClr val="FF0000"/>
                </a:solidFill>
                <a:latin typeface="Arial" charset="0"/>
              </a:rPr>
              <a:t>informare il processo decisionale clinico nelle fasi di indagine diagnostica </a:t>
            </a:r>
            <a:r>
              <a:rPr lang="it-IT">
                <a:latin typeface="Arial" charset="0"/>
              </a:rPr>
              <a:t>o la gestione di singoli pazienti“.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CasellaDiTesto 1"/>
          <p:cNvSpPr txBox="1">
            <a:spLocks noChangeArrowheads="1"/>
          </p:cNvSpPr>
          <p:nvPr/>
        </p:nvSpPr>
        <p:spPr bwMode="auto">
          <a:xfrm>
            <a:off x="293688" y="484188"/>
            <a:ext cx="8567737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it-IT" sz="4800">
                <a:solidFill>
                  <a:srgbClr val="FFFF00"/>
                </a:solidFill>
                <a:latin typeface="Arial" charset="0"/>
              </a:rPr>
              <a:t>Entità del problema</a:t>
            </a:r>
          </a:p>
          <a:p>
            <a:pPr>
              <a:buFont typeface="Arial" charset="0"/>
              <a:buChar char="•"/>
            </a:pPr>
            <a:r>
              <a:rPr lang="it-IT" sz="4800">
                <a:solidFill>
                  <a:srgbClr val="FFFF00"/>
                </a:solidFill>
                <a:latin typeface="Arial" charset="0"/>
              </a:rPr>
              <a:t>Prevenzione</a:t>
            </a:r>
          </a:p>
          <a:p>
            <a:pPr>
              <a:buFont typeface="Arial" charset="0"/>
              <a:buChar char="•"/>
            </a:pPr>
            <a:r>
              <a:rPr lang="it-IT" sz="4800">
                <a:solidFill>
                  <a:srgbClr val="FFFF00"/>
                </a:solidFill>
                <a:latin typeface="Arial" charset="0"/>
              </a:rPr>
              <a:t>Disturbi correlati alle tireopatie e sintomatologia</a:t>
            </a:r>
          </a:p>
          <a:p>
            <a:pPr>
              <a:buFont typeface="Arial" charset="0"/>
              <a:buChar char="•"/>
            </a:pPr>
            <a:r>
              <a:rPr lang="it-IT" sz="4800">
                <a:solidFill>
                  <a:srgbClr val="FFFF00"/>
                </a:solidFill>
                <a:latin typeface="Arial" charset="0"/>
              </a:rPr>
              <a:t>Miti da “sfatare”</a:t>
            </a:r>
          </a:p>
          <a:p>
            <a:pPr>
              <a:buFont typeface="Arial" charset="0"/>
              <a:buChar char="•"/>
            </a:pPr>
            <a:r>
              <a:rPr lang="it-IT" sz="4800">
                <a:solidFill>
                  <a:srgbClr val="FFFF00"/>
                </a:solidFill>
                <a:latin typeface="Arial" charset="0"/>
              </a:rPr>
              <a:t>Screening</a:t>
            </a:r>
          </a:p>
          <a:p>
            <a:pPr>
              <a:buFont typeface="Arial" charset="0"/>
              <a:buChar char="•"/>
            </a:pPr>
            <a:r>
              <a:rPr lang="it-IT" sz="4800">
                <a:solidFill>
                  <a:srgbClr val="FFFF00"/>
                </a:solidFill>
                <a:latin typeface="Arial" charset="0"/>
              </a:rPr>
              <a:t>Esami diagnostici</a:t>
            </a:r>
          </a:p>
          <a:p>
            <a:pPr>
              <a:buFont typeface="Arial" charset="0"/>
              <a:buChar char="•"/>
            </a:pPr>
            <a:r>
              <a:rPr lang="it-IT" sz="4800">
                <a:solidFill>
                  <a:srgbClr val="FFFF00"/>
                </a:solidFill>
                <a:latin typeface="Arial" charset="0"/>
              </a:rPr>
              <a:t>Novità terapeutiche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293688" y="476250"/>
            <a:ext cx="8567737" cy="6002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Arial" pitchFamily="34" charset="0"/>
              <a:buChar char="•"/>
              <a:defRPr/>
            </a:pPr>
            <a:r>
              <a:rPr lang="it-IT" sz="48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Entità del problema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it-IT" sz="4800" dirty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Prevenzione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it-IT" sz="4800" dirty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Disturbi correlati alle tireopatie e sintomatologia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it-IT" sz="4800" dirty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Miti da “sfatare”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it-IT" sz="4800" dirty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Screening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it-IT" sz="4800" dirty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Esami diagnostici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it-IT" sz="4800" dirty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Novità terapeutiche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CasellaDiTesto 1"/>
          <p:cNvSpPr txBox="1">
            <a:spLocks noChangeArrowheads="1"/>
          </p:cNvSpPr>
          <p:nvPr/>
        </p:nvSpPr>
        <p:spPr bwMode="auto">
          <a:xfrm>
            <a:off x="293688" y="476250"/>
            <a:ext cx="8567737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it-IT" sz="4800">
                <a:solidFill>
                  <a:srgbClr val="FFFF00"/>
                </a:solidFill>
                <a:latin typeface="Arial" charset="0"/>
              </a:rPr>
              <a:t>Entità del problema</a:t>
            </a:r>
          </a:p>
        </p:txBody>
      </p:sp>
      <p:sp>
        <p:nvSpPr>
          <p:cNvPr id="39939" name="CasellaDiTesto 2"/>
          <p:cNvSpPr txBox="1">
            <a:spLocks noChangeArrowheads="1"/>
          </p:cNvSpPr>
          <p:nvPr/>
        </p:nvSpPr>
        <p:spPr bwMode="auto">
          <a:xfrm>
            <a:off x="323850" y="3695700"/>
            <a:ext cx="85693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3600">
                <a:solidFill>
                  <a:srgbClr val="FFFF00"/>
                </a:solidFill>
                <a:latin typeface="Arial" charset="0"/>
              </a:rPr>
              <a:t>E’ un problema rilevante?</a:t>
            </a:r>
          </a:p>
        </p:txBody>
      </p:sp>
      <p:sp>
        <p:nvSpPr>
          <p:cNvPr id="4" name="CasellaDiTesto 3"/>
          <p:cNvSpPr txBox="1">
            <a:spLocks noChangeArrowheads="1"/>
          </p:cNvSpPr>
          <p:nvPr/>
        </p:nvSpPr>
        <p:spPr bwMode="auto">
          <a:xfrm>
            <a:off x="6657975" y="3357563"/>
            <a:ext cx="1154113" cy="1322387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8000">
                <a:solidFill>
                  <a:srgbClr val="FF0000"/>
                </a:solidFill>
                <a:latin typeface="Arial" charset="0"/>
              </a:rPr>
              <a:t>SI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CasellaDiTesto 1"/>
          <p:cNvSpPr txBox="1">
            <a:spLocks noChangeArrowheads="1"/>
          </p:cNvSpPr>
          <p:nvPr/>
        </p:nvSpPr>
        <p:spPr bwMode="auto">
          <a:xfrm>
            <a:off x="293688" y="3019425"/>
            <a:ext cx="8567737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Arial" charset="0"/>
              <a:buChar char="•"/>
            </a:pPr>
            <a:r>
              <a:rPr lang="it-IT" sz="4400">
                <a:solidFill>
                  <a:srgbClr val="FFFF00"/>
                </a:solidFill>
                <a:latin typeface="Arial" charset="0"/>
              </a:rPr>
              <a:t>Nodo tiroideo</a:t>
            </a:r>
          </a:p>
        </p:txBody>
      </p:sp>
      <p:sp>
        <p:nvSpPr>
          <p:cNvPr id="40963" name="CasellaDiTesto 2"/>
          <p:cNvSpPr txBox="1">
            <a:spLocks noChangeArrowheads="1"/>
          </p:cNvSpPr>
          <p:nvPr/>
        </p:nvSpPr>
        <p:spPr bwMode="auto">
          <a:xfrm>
            <a:off x="250825" y="4171950"/>
            <a:ext cx="856932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Arial" charset="0"/>
              <a:buChar char="•"/>
            </a:pPr>
            <a:r>
              <a:rPr lang="it-IT" sz="4400">
                <a:solidFill>
                  <a:srgbClr val="FFFF00"/>
                </a:solidFill>
                <a:latin typeface="Arial" charset="0"/>
              </a:rPr>
              <a:t>Ipotiroidismo subclinico</a:t>
            </a:r>
          </a:p>
        </p:txBody>
      </p:sp>
      <p:sp>
        <p:nvSpPr>
          <p:cNvPr id="40964" name="CasellaDiTesto 3"/>
          <p:cNvSpPr txBox="1">
            <a:spLocks noChangeArrowheads="1"/>
          </p:cNvSpPr>
          <p:nvPr/>
        </p:nvSpPr>
        <p:spPr bwMode="auto">
          <a:xfrm>
            <a:off x="293688" y="1301750"/>
            <a:ext cx="8567737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4800" u="sng">
                <a:solidFill>
                  <a:srgbClr val="FF0000"/>
                </a:solidFill>
                <a:latin typeface="Arial" charset="0"/>
              </a:rPr>
              <a:t>Le patologie più frequenti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ext Box 2"/>
          <p:cNvSpPr txBox="1">
            <a:spLocks noChangeArrowheads="1"/>
          </p:cNvSpPr>
          <p:nvPr/>
        </p:nvSpPr>
        <p:spPr bwMode="auto">
          <a:xfrm>
            <a:off x="273050" y="1619250"/>
            <a:ext cx="85344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4400" b="1">
                <a:solidFill>
                  <a:srgbClr val="FFFF00"/>
                </a:solidFill>
                <a:latin typeface="Arial" charset="0"/>
              </a:rPr>
              <a:t>Prevalenza dei noduli </a:t>
            </a:r>
            <a:r>
              <a:rPr lang="it-IT" sz="4400" b="1" u="sng">
                <a:solidFill>
                  <a:srgbClr val="FFFF00"/>
                </a:solidFill>
                <a:latin typeface="Arial" charset="0"/>
              </a:rPr>
              <a:t>palpabili</a:t>
            </a:r>
            <a:r>
              <a:rPr lang="it-IT" sz="4400" b="1">
                <a:solidFill>
                  <a:srgbClr val="FFFF00"/>
                </a:solidFill>
                <a:latin typeface="Arial" charset="0"/>
              </a:rPr>
              <a:t> della tiroide</a:t>
            </a:r>
          </a:p>
        </p:txBody>
      </p:sp>
      <p:sp>
        <p:nvSpPr>
          <p:cNvPr id="1028" name="Text Box 3"/>
          <p:cNvSpPr txBox="1">
            <a:spLocks noChangeArrowheads="1"/>
          </p:cNvSpPr>
          <p:nvPr/>
        </p:nvSpPr>
        <p:spPr bwMode="auto">
          <a:xfrm>
            <a:off x="273050" y="3479800"/>
            <a:ext cx="36099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Char char="•"/>
            </a:pPr>
            <a:r>
              <a:rPr lang="it-IT" sz="2800">
                <a:latin typeface="Arial" charset="0"/>
              </a:rPr>
              <a:t>Stati Uniti: 2,1-4,2 %</a:t>
            </a:r>
          </a:p>
          <a:p>
            <a:pPr>
              <a:buFontTx/>
              <a:buChar char="•"/>
            </a:pPr>
            <a:r>
              <a:rPr lang="it-IT" sz="2800">
                <a:latin typeface="Arial" charset="0"/>
              </a:rPr>
              <a:t>Europa: 5,1-6,5 %</a:t>
            </a:r>
          </a:p>
          <a:p>
            <a:pPr>
              <a:buFontTx/>
              <a:buChar char="•"/>
            </a:pPr>
            <a:r>
              <a:rPr lang="it-IT" sz="2800">
                <a:latin typeface="Arial" charset="0"/>
              </a:rPr>
              <a:t>Giappone: 1,3-3,9 %</a:t>
            </a:r>
          </a:p>
        </p:txBody>
      </p:sp>
      <p:sp>
        <p:nvSpPr>
          <p:cNvPr id="1029" name="Text Box 4"/>
          <p:cNvSpPr txBox="1">
            <a:spLocks noChangeArrowheads="1"/>
          </p:cNvSpPr>
          <p:nvPr/>
        </p:nvSpPr>
        <p:spPr bwMode="auto">
          <a:xfrm>
            <a:off x="273050" y="5130800"/>
            <a:ext cx="413067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800">
                <a:solidFill>
                  <a:srgbClr val="FFFF00"/>
                </a:solidFill>
                <a:latin typeface="Arial" charset="0"/>
              </a:rPr>
              <a:t>Prevalenza</a:t>
            </a:r>
            <a:r>
              <a:rPr lang="it-IT" sz="1800">
                <a:solidFill>
                  <a:srgbClr val="00FFFF"/>
                </a:solidFill>
                <a:latin typeface="Arial" charset="0"/>
              </a:rPr>
              <a:t> </a:t>
            </a:r>
            <a:r>
              <a:rPr lang="it-IT" sz="1800" b="1">
                <a:solidFill>
                  <a:srgbClr val="FF3300"/>
                </a:solidFill>
                <a:latin typeface="Arial" charset="0"/>
              </a:rPr>
              <a:t>autoptica</a:t>
            </a:r>
            <a:r>
              <a:rPr lang="it-IT" sz="1800">
                <a:solidFill>
                  <a:srgbClr val="FF3300"/>
                </a:solidFill>
                <a:latin typeface="Arial" charset="0"/>
              </a:rPr>
              <a:t> </a:t>
            </a:r>
            <a:r>
              <a:rPr lang="it-IT" sz="1800" b="1">
                <a:solidFill>
                  <a:srgbClr val="FF3300"/>
                </a:solidFill>
                <a:latin typeface="Arial" charset="0"/>
              </a:rPr>
              <a:t>o ecografica</a:t>
            </a:r>
            <a:r>
              <a:rPr lang="it-IT" sz="1800">
                <a:solidFill>
                  <a:srgbClr val="00FFFF"/>
                </a:solidFill>
                <a:latin typeface="Arial" charset="0"/>
              </a:rPr>
              <a:t> </a:t>
            </a:r>
            <a:r>
              <a:rPr lang="it-IT" sz="1800">
                <a:solidFill>
                  <a:srgbClr val="FFFF00"/>
                </a:solidFill>
                <a:latin typeface="Arial" charset="0"/>
              </a:rPr>
              <a:t>dei noduli tiroidei, comparata con quella </a:t>
            </a:r>
            <a:r>
              <a:rPr lang="it-IT" sz="1800" b="1">
                <a:solidFill>
                  <a:srgbClr val="FF66CC"/>
                </a:solidFill>
                <a:latin typeface="Arial" charset="0"/>
              </a:rPr>
              <a:t>palpatoria</a:t>
            </a:r>
            <a:endParaRPr lang="it-IT" sz="1800" b="1">
              <a:solidFill>
                <a:srgbClr val="00FFFF"/>
              </a:solidFill>
              <a:latin typeface="Arial" charset="0"/>
            </a:endParaRPr>
          </a:p>
        </p:txBody>
      </p:sp>
      <p:grpSp>
        <p:nvGrpSpPr>
          <p:cNvPr id="1030" name="Group 5"/>
          <p:cNvGrpSpPr>
            <a:grpSpLocks/>
          </p:cNvGrpSpPr>
          <p:nvPr/>
        </p:nvGrpSpPr>
        <p:grpSpPr bwMode="auto">
          <a:xfrm>
            <a:off x="4427538" y="2889250"/>
            <a:ext cx="4267200" cy="3571875"/>
            <a:chOff x="2880" y="1830"/>
            <a:chExt cx="2688" cy="2250"/>
          </a:xfrm>
        </p:grpSpPr>
        <p:graphicFrame>
          <p:nvGraphicFramePr>
            <p:cNvPr id="1026" name="Object 2"/>
            <p:cNvGraphicFramePr>
              <a:graphicFrameLocks noChangeAspect="1"/>
            </p:cNvGraphicFramePr>
            <p:nvPr/>
          </p:nvGraphicFramePr>
          <p:xfrm>
            <a:off x="2880" y="1830"/>
            <a:ext cx="2688" cy="2250"/>
          </p:xfrm>
          <a:graphic>
            <a:graphicData uri="http://schemas.openxmlformats.org/presentationml/2006/ole">
              <p:oleObj spid="_x0000_s1026" name="Image" r:id="rId3" imgW="12609524" imgH="10552381" progId="Photoshop.Image.7">
                <p:embed/>
              </p:oleObj>
            </a:graphicData>
          </a:graphic>
        </p:graphicFrame>
        <p:sp>
          <p:nvSpPr>
            <p:cNvPr id="1033" name="Line 7"/>
            <p:cNvSpPr>
              <a:spLocks noChangeShapeType="1"/>
            </p:cNvSpPr>
            <p:nvPr/>
          </p:nvSpPr>
          <p:spPr bwMode="auto">
            <a:xfrm>
              <a:off x="3744" y="2496"/>
              <a:ext cx="480" cy="192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034" name="Line 8"/>
            <p:cNvSpPr>
              <a:spLocks noChangeShapeType="1"/>
            </p:cNvSpPr>
            <p:nvPr/>
          </p:nvSpPr>
          <p:spPr bwMode="auto">
            <a:xfrm flipH="1">
              <a:off x="4416" y="3216"/>
              <a:ext cx="480" cy="240"/>
            </a:xfrm>
            <a:prstGeom prst="line">
              <a:avLst/>
            </a:prstGeom>
            <a:noFill/>
            <a:ln w="38100">
              <a:solidFill>
                <a:srgbClr val="FF66CC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1031" name="Text Box 9"/>
          <p:cNvSpPr txBox="1">
            <a:spLocks noChangeArrowheads="1"/>
          </p:cNvSpPr>
          <p:nvPr/>
        </p:nvSpPr>
        <p:spPr bwMode="auto">
          <a:xfrm>
            <a:off x="288925" y="6096000"/>
            <a:ext cx="40544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600" i="1">
                <a:solidFill>
                  <a:schemeClr val="bg1"/>
                </a:solidFill>
              </a:rPr>
              <a:t>Lawrence and Kaplan, J Surg Oncol 2002</a:t>
            </a:r>
          </a:p>
        </p:txBody>
      </p:sp>
      <p:sp>
        <p:nvSpPr>
          <p:cNvPr id="1032" name="CasellaDiTesto 9"/>
          <p:cNvSpPr txBox="1">
            <a:spLocks noChangeArrowheads="1"/>
          </p:cNvSpPr>
          <p:nvPr/>
        </p:nvSpPr>
        <p:spPr bwMode="auto">
          <a:xfrm>
            <a:off x="273050" y="333375"/>
            <a:ext cx="8569325" cy="101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6000" u="sng">
                <a:solidFill>
                  <a:srgbClr val="FF0000"/>
                </a:solidFill>
                <a:latin typeface="Arial" charset="0"/>
              </a:rPr>
              <a:t>Il nodo tiroideo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ttangolo 1"/>
          <p:cNvSpPr>
            <a:spLocks noChangeArrowheads="1"/>
          </p:cNvSpPr>
          <p:nvPr/>
        </p:nvSpPr>
        <p:spPr bwMode="auto">
          <a:xfrm>
            <a:off x="149225" y="2052638"/>
            <a:ext cx="882015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3600" b="1">
                <a:solidFill>
                  <a:srgbClr val="66FF33"/>
                </a:solidFill>
                <a:latin typeface="Arial" charset="0"/>
              </a:rPr>
              <a:t>Definizione</a:t>
            </a:r>
          </a:p>
          <a:p>
            <a:pPr algn="ctr"/>
            <a:r>
              <a:rPr lang="it-IT" sz="2400" b="1">
                <a:latin typeface="Arial" charset="0"/>
              </a:rPr>
              <a:t>Incremento del TSH associato  a normali valori di fT4 e fT3</a:t>
            </a:r>
          </a:p>
        </p:txBody>
      </p:sp>
      <p:sp>
        <p:nvSpPr>
          <p:cNvPr id="41987" name="CasellaDiTesto 2"/>
          <p:cNvSpPr txBox="1">
            <a:spLocks noChangeArrowheads="1"/>
          </p:cNvSpPr>
          <p:nvPr/>
        </p:nvSpPr>
        <p:spPr bwMode="auto">
          <a:xfrm>
            <a:off x="274638" y="404813"/>
            <a:ext cx="856932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6000" u="sng">
                <a:solidFill>
                  <a:srgbClr val="FF0000"/>
                </a:solidFill>
                <a:latin typeface="Arial" charset="0"/>
              </a:rPr>
              <a:t>Ipotiroidismo subclinico</a:t>
            </a:r>
          </a:p>
        </p:txBody>
      </p:sp>
      <p:sp>
        <p:nvSpPr>
          <p:cNvPr id="41988" name="Text Box 2"/>
          <p:cNvSpPr txBox="1">
            <a:spLocks noChangeArrowheads="1"/>
          </p:cNvSpPr>
          <p:nvPr/>
        </p:nvSpPr>
        <p:spPr bwMode="auto">
          <a:xfrm>
            <a:off x="139700" y="4459288"/>
            <a:ext cx="8839200" cy="212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buFontTx/>
              <a:buChar char="•"/>
            </a:pPr>
            <a:r>
              <a:rPr lang="it-IT">
                <a:solidFill>
                  <a:srgbClr val="66FF33"/>
                </a:solidFill>
                <a:latin typeface="Arial" charset="0"/>
              </a:rPr>
              <a:t>Incidenza di 2.1-3.8%/anno in pazienti con Ab positivi e 0.3%/anno in pazienti con Ab negativi</a:t>
            </a:r>
          </a:p>
          <a:p>
            <a:pPr marL="457200" indent="-457200" algn="ctr">
              <a:buFontTx/>
              <a:buChar char="•"/>
            </a:pPr>
            <a:endParaRPr lang="it-IT" b="1">
              <a:solidFill>
                <a:srgbClr val="66FF33"/>
              </a:solidFill>
              <a:latin typeface="Arial" charset="0"/>
            </a:endParaRPr>
          </a:p>
          <a:p>
            <a:pPr marL="457200" indent="-457200" algn="ctr">
              <a:buFontTx/>
              <a:buChar char="•"/>
            </a:pPr>
            <a:r>
              <a:rPr lang="it-IT">
                <a:solidFill>
                  <a:srgbClr val="66FF33"/>
                </a:solidFill>
                <a:latin typeface="Arial" charset="0"/>
              </a:rPr>
              <a:t>Rischio/anno di sviluppare ipotiroidismo conclamato:</a:t>
            </a:r>
          </a:p>
          <a:p>
            <a:pPr marL="457200" indent="-457200" algn="ctr">
              <a:buFontTx/>
              <a:buAutoNum type="arabicPeriod"/>
            </a:pPr>
            <a:r>
              <a:rPr lang="it-IT">
                <a:solidFill>
                  <a:srgbClr val="00FFFF"/>
                </a:solidFill>
                <a:latin typeface="Arial" charset="0"/>
              </a:rPr>
              <a:t>4.3% in donne con incremento del TSH e Ab positivi</a:t>
            </a:r>
          </a:p>
          <a:p>
            <a:pPr marL="457200" indent="-457200" algn="ctr">
              <a:buFontTx/>
              <a:buAutoNum type="arabicPeriod"/>
            </a:pPr>
            <a:r>
              <a:rPr lang="it-IT">
                <a:solidFill>
                  <a:srgbClr val="00FFFF"/>
                </a:solidFill>
                <a:latin typeface="Arial" charset="0"/>
              </a:rPr>
              <a:t>3% in donne con incremento del TSH e Ab negativi</a:t>
            </a:r>
          </a:p>
        </p:txBody>
      </p:sp>
      <p:sp>
        <p:nvSpPr>
          <p:cNvPr id="41989" name="Rectangle 1024"/>
          <p:cNvSpPr>
            <a:spLocks noChangeArrowheads="1"/>
          </p:cNvSpPr>
          <p:nvPr/>
        </p:nvSpPr>
        <p:spPr bwMode="auto">
          <a:xfrm>
            <a:off x="2897188" y="3481388"/>
            <a:ext cx="33242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2800" b="1">
                <a:solidFill>
                  <a:srgbClr val="FFFF00"/>
                </a:solidFill>
                <a:latin typeface="Arial" charset="0"/>
              </a:rPr>
              <a:t>Prevalenza: 4-10%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CasellaDiTesto 1"/>
          <p:cNvSpPr txBox="1">
            <a:spLocks noChangeArrowheads="1"/>
          </p:cNvSpPr>
          <p:nvPr/>
        </p:nvSpPr>
        <p:spPr bwMode="auto">
          <a:xfrm>
            <a:off x="293688" y="484188"/>
            <a:ext cx="8567737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chemeClr val="accent4"/>
                </a:solidFill>
                <a:latin typeface="Arial" charset="0"/>
              </a:rPr>
              <a:t>Entità del problema</a:t>
            </a:r>
          </a:p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rgbClr val="FFFF00"/>
                </a:solidFill>
                <a:latin typeface="Arial" charset="0"/>
              </a:rPr>
              <a:t>Prevenzione</a:t>
            </a:r>
          </a:p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chemeClr val="accent4"/>
                </a:solidFill>
                <a:latin typeface="Arial" charset="0"/>
              </a:rPr>
              <a:t>Disturbi correlati alle tireopatie e sintomatologia</a:t>
            </a:r>
          </a:p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chemeClr val="accent4"/>
                </a:solidFill>
                <a:latin typeface="Arial" charset="0"/>
              </a:rPr>
              <a:t>Miti da “sfatare”</a:t>
            </a:r>
          </a:p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chemeClr val="accent4"/>
                </a:solidFill>
                <a:latin typeface="Arial" charset="0"/>
              </a:rPr>
              <a:t>Screening</a:t>
            </a:r>
          </a:p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chemeClr val="accent4"/>
                </a:solidFill>
                <a:latin typeface="Arial" charset="0"/>
              </a:rPr>
              <a:t>Esami diagnostici</a:t>
            </a:r>
          </a:p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chemeClr val="accent4"/>
                </a:solidFill>
                <a:latin typeface="Arial" charset="0"/>
              </a:rPr>
              <a:t>Novità terapeutiche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CasellaDiTesto 3"/>
          <p:cNvSpPr txBox="1">
            <a:spLocks noChangeArrowheads="1"/>
          </p:cNvSpPr>
          <p:nvPr/>
        </p:nvSpPr>
        <p:spPr bwMode="auto">
          <a:xfrm>
            <a:off x="293688" y="404813"/>
            <a:ext cx="8567737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4800" u="sng">
                <a:solidFill>
                  <a:srgbClr val="FF0000"/>
                </a:solidFill>
                <a:latin typeface="Arial" charset="0"/>
              </a:rPr>
              <a:t>Supplementazione iodica</a:t>
            </a:r>
          </a:p>
        </p:txBody>
      </p:sp>
      <p:grpSp>
        <p:nvGrpSpPr>
          <p:cNvPr id="44035" name="Group 17"/>
          <p:cNvGrpSpPr>
            <a:grpSpLocks/>
          </p:cNvGrpSpPr>
          <p:nvPr/>
        </p:nvGrpSpPr>
        <p:grpSpPr bwMode="auto">
          <a:xfrm>
            <a:off x="3759200" y="1555750"/>
            <a:ext cx="1636713" cy="2362200"/>
            <a:chOff x="4512" y="2640"/>
            <a:chExt cx="1031" cy="1488"/>
          </a:xfrm>
        </p:grpSpPr>
        <p:pic>
          <p:nvPicPr>
            <p:cNvPr id="44040" name="Picture 14" descr="D:\DATI\Federico\Diapositive\Foto\sale iodato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512" y="2640"/>
              <a:ext cx="1031" cy="1488"/>
            </a:xfrm>
            <a:prstGeom prst="rect">
              <a:avLst/>
            </a:prstGeom>
            <a:noFill/>
            <a:ln w="38100">
              <a:solidFill>
                <a:srgbClr val="0000FF"/>
              </a:solidFill>
              <a:miter lim="800000"/>
              <a:headEnd/>
              <a:tailEnd/>
            </a:ln>
          </p:spPr>
        </p:pic>
        <p:sp>
          <p:nvSpPr>
            <p:cNvPr id="44041" name="Text Box 16"/>
            <p:cNvSpPr txBox="1">
              <a:spLocks noChangeArrowheads="1"/>
            </p:cNvSpPr>
            <p:nvPr/>
          </p:nvSpPr>
          <p:spPr bwMode="auto">
            <a:xfrm rot="-2743841">
              <a:off x="4612" y="3444"/>
              <a:ext cx="672" cy="312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it-IT" sz="1200" b="1">
                  <a:solidFill>
                    <a:srgbClr val="FF3300"/>
                  </a:solidFill>
                </a:rPr>
                <a:t>SALE IODATO</a:t>
              </a:r>
            </a:p>
          </p:txBody>
        </p:sp>
      </p:grpSp>
      <p:pic>
        <p:nvPicPr>
          <p:cNvPr id="44036" name="Immagine 5" descr="Thirodium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43663" y="4365625"/>
            <a:ext cx="2143125" cy="2143125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44037" name="CasellaDiTesto 6"/>
          <p:cNvSpPr txBox="1">
            <a:spLocks noChangeArrowheads="1"/>
          </p:cNvSpPr>
          <p:nvPr/>
        </p:nvSpPr>
        <p:spPr bwMode="auto">
          <a:xfrm>
            <a:off x="3568700" y="5819775"/>
            <a:ext cx="2720975" cy="70802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4000" b="1">
                <a:solidFill>
                  <a:srgbClr val="FFFF00"/>
                </a:solidFill>
                <a:latin typeface="Arial" charset="0"/>
              </a:rPr>
              <a:t>Integratori</a:t>
            </a:r>
          </a:p>
        </p:txBody>
      </p:sp>
      <p:sp>
        <p:nvSpPr>
          <p:cNvPr id="8" name="Rettangolo 7"/>
          <p:cNvSpPr/>
          <p:nvPr/>
        </p:nvSpPr>
        <p:spPr>
          <a:xfrm>
            <a:off x="6875463" y="4941888"/>
            <a:ext cx="792162" cy="142875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9" name="Rettangolo 8"/>
          <p:cNvSpPr/>
          <p:nvPr/>
        </p:nvSpPr>
        <p:spPr>
          <a:xfrm>
            <a:off x="7940675" y="4926013"/>
            <a:ext cx="288925" cy="14446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1026"/>
          <p:cNvSpPr txBox="1">
            <a:spLocks noChangeArrowheads="1"/>
          </p:cNvSpPr>
          <p:nvPr/>
        </p:nvSpPr>
        <p:spPr bwMode="auto">
          <a:xfrm>
            <a:off x="323850" y="1412875"/>
            <a:ext cx="8405813" cy="769938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4400" b="1">
                <a:solidFill>
                  <a:srgbClr val="FFFF00"/>
                </a:solidFill>
                <a:latin typeface="Arial" charset="0"/>
              </a:rPr>
              <a:t>La carenza iodica in Piemonte </a:t>
            </a:r>
          </a:p>
        </p:txBody>
      </p:sp>
      <p:sp>
        <p:nvSpPr>
          <p:cNvPr id="45059" name="Text Box 1028"/>
          <p:cNvSpPr txBox="1">
            <a:spLocks noChangeArrowheads="1"/>
          </p:cNvSpPr>
          <p:nvPr/>
        </p:nvSpPr>
        <p:spPr bwMode="auto">
          <a:xfrm>
            <a:off x="4848225" y="3398838"/>
            <a:ext cx="3827463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it-IT" b="1">
                <a:solidFill>
                  <a:srgbClr val="66FF33"/>
                </a:solidFill>
                <a:latin typeface="Arial" charset="0"/>
              </a:rPr>
              <a:t> Carenza iodica moderata</a:t>
            </a:r>
          </a:p>
          <a:p>
            <a:pPr>
              <a:buFontTx/>
              <a:buChar char="•"/>
            </a:pPr>
            <a:r>
              <a:rPr lang="it-IT" b="1">
                <a:solidFill>
                  <a:srgbClr val="66FF33"/>
                </a:solidFill>
                <a:latin typeface="Arial" charset="0"/>
              </a:rPr>
              <a:t> Prevalenza di gozzo &gt;10%</a:t>
            </a:r>
          </a:p>
          <a:p>
            <a:pPr>
              <a:buFontTx/>
              <a:buChar char="•"/>
            </a:pPr>
            <a:r>
              <a:rPr lang="it-IT" b="1">
                <a:solidFill>
                  <a:srgbClr val="66FF33"/>
                </a:solidFill>
                <a:latin typeface="Arial" charset="0"/>
              </a:rPr>
              <a:t> Ioduria Mediana &lt;80 μg/g creatinina</a:t>
            </a:r>
          </a:p>
        </p:txBody>
      </p:sp>
      <p:pic>
        <p:nvPicPr>
          <p:cNvPr id="45060" name="Picture 1031" descr="Titolo Cost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5463" y="2997200"/>
            <a:ext cx="4191000" cy="2251075"/>
          </a:xfrm>
          <a:prstGeom prst="rect">
            <a:avLst/>
          </a:prstGeom>
          <a:noFill/>
          <a:ln w="38100">
            <a:solidFill>
              <a:srgbClr val="66FF33"/>
            </a:solidFill>
            <a:miter lim="800000"/>
            <a:headEnd/>
            <a:tailEnd/>
          </a:ln>
        </p:spPr>
      </p:pic>
      <p:sp>
        <p:nvSpPr>
          <p:cNvPr id="45061" name="Oval 1032"/>
          <p:cNvSpPr>
            <a:spLocks noChangeArrowheads="1"/>
          </p:cNvSpPr>
          <p:nvPr/>
        </p:nvSpPr>
        <p:spPr bwMode="auto">
          <a:xfrm>
            <a:off x="3043238" y="2879725"/>
            <a:ext cx="914400" cy="533400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2500" y="598488"/>
            <a:ext cx="7239000" cy="2886075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4608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9650" y="3778250"/>
            <a:ext cx="7124700" cy="2581275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TorinoMapSa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4063" y="1347788"/>
            <a:ext cx="3219450" cy="3209925"/>
          </a:xfrm>
          <a:prstGeom prst="rect">
            <a:avLst/>
          </a:prstGeom>
          <a:noFill/>
          <a:ln w="38100">
            <a:solidFill>
              <a:srgbClr val="66FFFF"/>
            </a:solidFill>
            <a:miter lim="800000"/>
            <a:headEnd/>
            <a:tailEnd/>
          </a:ln>
        </p:spPr>
      </p:pic>
      <p:pic>
        <p:nvPicPr>
          <p:cNvPr id="47107" name="Picture 4" descr="piemonte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38850" y="3049588"/>
            <a:ext cx="2493963" cy="3267075"/>
          </a:xfrm>
          <a:prstGeom prst="rect">
            <a:avLst/>
          </a:prstGeom>
          <a:noFill/>
          <a:ln w="38100">
            <a:solidFill>
              <a:srgbClr val="66FF33"/>
            </a:solidFill>
            <a:miter lim="800000"/>
            <a:headEnd/>
            <a:tailEnd/>
          </a:ln>
        </p:spPr>
      </p:pic>
      <p:sp>
        <p:nvSpPr>
          <p:cNvPr id="47108" name="Text Box 7"/>
          <p:cNvSpPr txBox="1">
            <a:spLocks noChangeArrowheads="1"/>
          </p:cNvSpPr>
          <p:nvPr/>
        </p:nvSpPr>
        <p:spPr bwMode="auto">
          <a:xfrm>
            <a:off x="1270000" y="477838"/>
            <a:ext cx="66135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3600" u="sng">
                <a:solidFill>
                  <a:srgbClr val="FF9900"/>
                </a:solidFill>
                <a:latin typeface="Arial" charset="0"/>
              </a:rPr>
              <a:t>Bambini 11-15 anni residenti in:</a:t>
            </a:r>
          </a:p>
        </p:txBody>
      </p:sp>
      <p:sp>
        <p:nvSpPr>
          <p:cNvPr id="47109" name="Text Box 8"/>
          <p:cNvSpPr txBox="1">
            <a:spLocks noChangeArrowheads="1"/>
          </p:cNvSpPr>
          <p:nvPr/>
        </p:nvSpPr>
        <p:spPr bwMode="auto">
          <a:xfrm>
            <a:off x="4325938" y="1339850"/>
            <a:ext cx="4519612" cy="522288"/>
          </a:xfrm>
          <a:prstGeom prst="rect">
            <a:avLst/>
          </a:prstGeom>
          <a:noFill/>
          <a:ln w="38100">
            <a:solidFill>
              <a:srgbClr val="66FF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2800">
                <a:solidFill>
                  <a:srgbClr val="66FFFF"/>
                </a:solidFill>
                <a:latin typeface="Arial" charset="0"/>
              </a:rPr>
              <a:t>Torino: </a:t>
            </a:r>
            <a:r>
              <a:rPr lang="it-IT" sz="2800">
                <a:latin typeface="Arial" charset="0"/>
              </a:rPr>
              <a:t>quartiere Vanchiglia</a:t>
            </a:r>
          </a:p>
        </p:txBody>
      </p:sp>
      <p:sp>
        <p:nvSpPr>
          <p:cNvPr id="47110" name="Text Box 9"/>
          <p:cNvSpPr txBox="1">
            <a:spLocks noChangeArrowheads="1"/>
          </p:cNvSpPr>
          <p:nvPr/>
        </p:nvSpPr>
        <p:spPr bwMode="auto">
          <a:xfrm>
            <a:off x="468313" y="4729163"/>
            <a:ext cx="5334000" cy="1593850"/>
          </a:xfrm>
          <a:prstGeom prst="rect">
            <a:avLst/>
          </a:prstGeom>
          <a:noFill/>
          <a:ln w="38100">
            <a:solidFill>
              <a:srgbClr val="66FF33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it-IT" sz="2800">
                <a:solidFill>
                  <a:srgbClr val="66FF33"/>
                </a:solidFill>
                <a:latin typeface="Arial" charset="0"/>
              </a:rPr>
              <a:t>Piemonte:</a:t>
            </a:r>
          </a:p>
          <a:p>
            <a:pPr>
              <a:lnSpc>
                <a:spcPct val="80000"/>
              </a:lnSpc>
              <a:buFontTx/>
              <a:buChar char="•"/>
            </a:pPr>
            <a:r>
              <a:rPr lang="it-IT">
                <a:solidFill>
                  <a:srgbClr val="66FF33"/>
                </a:solidFill>
                <a:latin typeface="Arial" charset="0"/>
              </a:rPr>
              <a:t> </a:t>
            </a:r>
            <a:r>
              <a:rPr lang="it-IT">
                <a:latin typeface="Arial" charset="0"/>
              </a:rPr>
              <a:t>Torino</a:t>
            </a:r>
            <a:r>
              <a:rPr lang="it-IT" sz="2800">
                <a:latin typeface="Arial" charset="0"/>
              </a:rPr>
              <a:t> </a:t>
            </a:r>
            <a:r>
              <a:rPr lang="it-IT" sz="1800">
                <a:latin typeface="Arial" charset="0"/>
              </a:rPr>
              <a:t>(Lanzo, Viù e Ceres)</a:t>
            </a:r>
          </a:p>
          <a:p>
            <a:pPr>
              <a:lnSpc>
                <a:spcPct val="80000"/>
              </a:lnSpc>
              <a:buFontTx/>
              <a:buChar char="•"/>
            </a:pPr>
            <a:r>
              <a:rPr lang="it-IT">
                <a:latin typeface="Arial" charset="0"/>
              </a:rPr>
              <a:t> Asti </a:t>
            </a:r>
            <a:r>
              <a:rPr lang="it-IT" sz="1800">
                <a:latin typeface="Arial" charset="0"/>
              </a:rPr>
              <a:t>(Villafranca e Montiglio)</a:t>
            </a:r>
          </a:p>
          <a:p>
            <a:pPr>
              <a:lnSpc>
                <a:spcPct val="80000"/>
              </a:lnSpc>
              <a:buFontTx/>
              <a:buChar char="•"/>
            </a:pPr>
            <a:r>
              <a:rPr lang="it-IT">
                <a:latin typeface="Arial" charset="0"/>
              </a:rPr>
              <a:t> Cuneo </a:t>
            </a:r>
            <a:r>
              <a:rPr lang="it-IT" sz="1800">
                <a:latin typeface="Arial" charset="0"/>
              </a:rPr>
              <a:t>(Moretta, Peveragno e Chiusa Pesio)</a:t>
            </a:r>
          </a:p>
          <a:p>
            <a:pPr>
              <a:lnSpc>
                <a:spcPct val="80000"/>
              </a:lnSpc>
              <a:buFontTx/>
              <a:buChar char="•"/>
            </a:pPr>
            <a:r>
              <a:rPr lang="it-IT">
                <a:latin typeface="Arial" charset="0"/>
              </a:rPr>
              <a:t> Verbania </a:t>
            </a:r>
            <a:r>
              <a:rPr lang="it-IT" sz="1800">
                <a:latin typeface="Arial" charset="0"/>
              </a:rPr>
              <a:t>(Villadossola e Crevola d’Ossola)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3"/>
          <p:cNvSpPr txBox="1">
            <a:spLocks noChangeArrowheads="1"/>
          </p:cNvSpPr>
          <p:nvPr/>
        </p:nvSpPr>
        <p:spPr bwMode="auto">
          <a:xfrm>
            <a:off x="498475" y="1106488"/>
            <a:ext cx="8153400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Tx/>
              <a:buChar char="•"/>
            </a:pPr>
            <a:r>
              <a:rPr lang="it-IT" sz="2800" b="1">
                <a:solidFill>
                  <a:srgbClr val="66FF33"/>
                </a:solidFill>
                <a:latin typeface="Arial" charset="0"/>
              </a:rPr>
              <a:t> La Regione Piemonte è area iodio-sufficiente: </a:t>
            </a:r>
            <a:r>
              <a:rPr lang="it-IT" sz="2800" b="1">
                <a:latin typeface="Arial" charset="0"/>
              </a:rPr>
              <a:t>mediana delle iodurie &gt;100 mcg/l (115,8 mcg/l) e prevalenza di gozzo &lt;5% (3,1%)</a:t>
            </a:r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498475" y="2630488"/>
            <a:ext cx="8153400" cy="1174750"/>
            <a:chOff x="336" y="1776"/>
            <a:chExt cx="5136" cy="740"/>
          </a:xfrm>
        </p:grpSpPr>
        <p:sp>
          <p:nvSpPr>
            <p:cNvPr id="48136" name="Text Box 4"/>
            <p:cNvSpPr txBox="1">
              <a:spLocks noChangeArrowheads="1"/>
            </p:cNvSpPr>
            <p:nvPr/>
          </p:nvSpPr>
          <p:spPr bwMode="auto">
            <a:xfrm>
              <a:off x="336" y="1920"/>
              <a:ext cx="5136" cy="5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FontTx/>
                <a:buChar char="•"/>
              </a:pPr>
              <a:r>
                <a:rPr lang="it-IT" sz="2800" b="1">
                  <a:solidFill>
                    <a:srgbClr val="66FFFF"/>
                  </a:solidFill>
                  <a:latin typeface="Arial" charset="0"/>
                </a:rPr>
                <a:t> Il 39% della popolazione presenta una ioduria &lt;100 mcg/l e il 6,8% &lt;50 mcg/l</a:t>
              </a:r>
            </a:p>
          </p:txBody>
        </p:sp>
        <p:sp>
          <p:nvSpPr>
            <p:cNvPr id="48137" name="Line 6"/>
            <p:cNvSpPr>
              <a:spLocks noChangeShapeType="1"/>
            </p:cNvSpPr>
            <p:nvPr/>
          </p:nvSpPr>
          <p:spPr bwMode="auto">
            <a:xfrm>
              <a:off x="1728" y="1776"/>
              <a:ext cx="2352" cy="0"/>
            </a:xfrm>
            <a:prstGeom prst="line">
              <a:avLst/>
            </a:prstGeom>
            <a:noFill/>
            <a:ln w="3810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48132" name="Text Box 8"/>
          <p:cNvSpPr txBox="1">
            <a:spLocks noChangeArrowheads="1"/>
          </p:cNvSpPr>
          <p:nvPr/>
        </p:nvSpPr>
        <p:spPr bwMode="auto">
          <a:xfrm>
            <a:off x="2500313" y="115888"/>
            <a:ext cx="4148137" cy="923925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it-IT" sz="5400" b="1">
                <a:solidFill>
                  <a:srgbClr val="FFFF00"/>
                </a:solidFill>
                <a:latin typeface="Arial" charset="0"/>
              </a:rPr>
              <a:t>Conclusioni</a:t>
            </a:r>
          </a:p>
        </p:txBody>
      </p:sp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1603375" y="3971925"/>
            <a:ext cx="5943600" cy="2679700"/>
            <a:chOff x="1032" y="2592"/>
            <a:chExt cx="3744" cy="1688"/>
          </a:xfrm>
        </p:grpSpPr>
        <p:sp>
          <p:nvSpPr>
            <p:cNvPr id="48134" name="Rectangle 9"/>
            <p:cNvSpPr>
              <a:spLocks noChangeArrowheads="1"/>
            </p:cNvSpPr>
            <p:nvPr/>
          </p:nvSpPr>
          <p:spPr bwMode="auto">
            <a:xfrm>
              <a:off x="1032" y="3408"/>
              <a:ext cx="3744" cy="872"/>
            </a:xfrm>
            <a:prstGeom prst="rect">
              <a:avLst/>
            </a:prstGeom>
            <a:noFill/>
            <a:ln w="38100">
              <a:solidFill>
                <a:srgbClr val="FF99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it-IT" sz="2800" b="1">
                  <a:solidFill>
                    <a:srgbClr val="FF9900"/>
                  </a:solidFill>
                  <a:latin typeface="Arial" charset="0"/>
                </a:rPr>
                <a:t>è raccomandabile la pianificazione di programmi di profilassi iodica</a:t>
              </a:r>
            </a:p>
          </p:txBody>
        </p:sp>
        <p:sp>
          <p:nvSpPr>
            <p:cNvPr id="48135" name="AutoShape 10"/>
            <p:cNvSpPr>
              <a:spLocks noChangeArrowheads="1"/>
            </p:cNvSpPr>
            <p:nvPr/>
          </p:nvSpPr>
          <p:spPr bwMode="auto">
            <a:xfrm>
              <a:off x="2544" y="2592"/>
              <a:ext cx="720" cy="672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rgbClr val="FF9900"/>
            </a:solidFill>
            <a:ln w="38100">
              <a:solidFill>
                <a:srgbClr val="FFFF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it-IT">
                <a:latin typeface="Arial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01938" y="101600"/>
            <a:ext cx="3600450" cy="184308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4915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82663" y="2073275"/>
            <a:ext cx="7239000" cy="227647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4915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68388" y="4462463"/>
            <a:ext cx="7067550" cy="8953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49157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7913" y="5535613"/>
            <a:ext cx="7048500" cy="11906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6" name="Freccia a destra 5"/>
          <p:cNvSpPr/>
          <p:nvPr/>
        </p:nvSpPr>
        <p:spPr>
          <a:xfrm>
            <a:off x="250825" y="2565400"/>
            <a:ext cx="792163" cy="287338"/>
          </a:xfrm>
          <a:prstGeom prst="rightArrow">
            <a:avLst/>
          </a:prstGeom>
          <a:solidFill>
            <a:srgbClr val="FFFF00"/>
          </a:solidFill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cxnSp>
        <p:nvCxnSpPr>
          <p:cNvPr id="8" name="Connettore 1 7"/>
          <p:cNvCxnSpPr/>
          <p:nvPr/>
        </p:nvCxnSpPr>
        <p:spPr>
          <a:xfrm>
            <a:off x="1963738" y="2894013"/>
            <a:ext cx="54737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94363" y="88900"/>
            <a:ext cx="3254375" cy="669448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50179" name="Picture 4" descr="Risultati immagini per poco sale ma iodat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3141663"/>
            <a:ext cx="6570663" cy="3378200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CasellaDiTesto 1"/>
          <p:cNvSpPr txBox="1">
            <a:spLocks noChangeArrowheads="1"/>
          </p:cNvSpPr>
          <p:nvPr/>
        </p:nvSpPr>
        <p:spPr bwMode="auto">
          <a:xfrm>
            <a:off x="293688" y="484188"/>
            <a:ext cx="8567737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chemeClr val="accent4"/>
                </a:solidFill>
                <a:latin typeface="Arial" charset="0"/>
              </a:rPr>
              <a:t>Entità del problema</a:t>
            </a:r>
          </a:p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chemeClr val="accent4"/>
                </a:solidFill>
                <a:latin typeface="Arial" charset="0"/>
              </a:rPr>
              <a:t>Prevenzione</a:t>
            </a:r>
          </a:p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rgbClr val="FFFF00"/>
                </a:solidFill>
                <a:latin typeface="Arial" charset="0"/>
              </a:rPr>
              <a:t>Disturbi correlati alle tireopatie e sintomatologia</a:t>
            </a:r>
          </a:p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chemeClr val="accent4"/>
                </a:solidFill>
                <a:latin typeface="Arial" charset="0"/>
              </a:rPr>
              <a:t>Miti da “sfatare”</a:t>
            </a:r>
          </a:p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chemeClr val="accent4"/>
                </a:solidFill>
                <a:latin typeface="Arial" charset="0"/>
              </a:rPr>
              <a:t>Screening</a:t>
            </a:r>
          </a:p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chemeClr val="accent4"/>
                </a:solidFill>
                <a:latin typeface="Arial" charset="0"/>
              </a:rPr>
              <a:t>Esami diagnostici</a:t>
            </a:r>
          </a:p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chemeClr val="accent4"/>
                </a:solidFill>
                <a:latin typeface="Arial" charset="0"/>
              </a:rPr>
              <a:t>Novità terapeutiche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226" name="Group 4"/>
          <p:cNvGrpSpPr>
            <a:grpSpLocks/>
          </p:cNvGrpSpPr>
          <p:nvPr/>
        </p:nvGrpSpPr>
        <p:grpSpPr bwMode="auto">
          <a:xfrm>
            <a:off x="223838" y="333375"/>
            <a:ext cx="8724900" cy="6264275"/>
            <a:chOff x="624" y="576"/>
            <a:chExt cx="4656" cy="3648"/>
          </a:xfrm>
        </p:grpSpPr>
        <p:sp>
          <p:nvSpPr>
            <p:cNvPr id="52233" name="Rectangle 2"/>
            <p:cNvSpPr>
              <a:spLocks noChangeArrowheads="1"/>
            </p:cNvSpPr>
            <p:nvPr/>
          </p:nvSpPr>
          <p:spPr bwMode="auto">
            <a:xfrm>
              <a:off x="624" y="576"/>
              <a:ext cx="4656" cy="364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pic>
          <p:nvPicPr>
            <p:cNvPr id="52234" name="Picture 3" descr="hypothyr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36" y="1021"/>
              <a:ext cx="4464" cy="2976"/>
            </a:xfrm>
            <a:prstGeom prst="rect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</p:spPr>
        </p:pic>
      </p:grpSp>
      <p:sp>
        <p:nvSpPr>
          <p:cNvPr id="52227" name="Text Box 5"/>
          <p:cNvSpPr txBox="1">
            <a:spLocks noChangeArrowheads="1"/>
          </p:cNvSpPr>
          <p:nvPr/>
        </p:nvSpPr>
        <p:spPr bwMode="auto">
          <a:xfrm>
            <a:off x="736600" y="379413"/>
            <a:ext cx="7699375" cy="6477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3600" b="1">
                <a:solidFill>
                  <a:srgbClr val="FF3300"/>
                </a:solidFill>
                <a:latin typeface="Arial" charset="0"/>
              </a:rPr>
              <a:t>Segni &amp; Sintomi dell’ipotiroidismo</a:t>
            </a:r>
          </a:p>
        </p:txBody>
      </p:sp>
      <p:cxnSp>
        <p:nvCxnSpPr>
          <p:cNvPr id="7" name="Connettore 1 6"/>
          <p:cNvCxnSpPr/>
          <p:nvPr/>
        </p:nvCxnSpPr>
        <p:spPr>
          <a:xfrm>
            <a:off x="684213" y="5157788"/>
            <a:ext cx="100806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ttore 1 8"/>
          <p:cNvCxnSpPr/>
          <p:nvPr/>
        </p:nvCxnSpPr>
        <p:spPr>
          <a:xfrm>
            <a:off x="1733550" y="3459163"/>
            <a:ext cx="1800225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ttore 1 10"/>
          <p:cNvCxnSpPr/>
          <p:nvPr/>
        </p:nvCxnSpPr>
        <p:spPr>
          <a:xfrm>
            <a:off x="5765800" y="1958975"/>
            <a:ext cx="1368425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ttore 1 12"/>
          <p:cNvCxnSpPr/>
          <p:nvPr/>
        </p:nvCxnSpPr>
        <p:spPr>
          <a:xfrm>
            <a:off x="5940425" y="3500438"/>
            <a:ext cx="1584325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ttore 1 16"/>
          <p:cNvCxnSpPr/>
          <p:nvPr/>
        </p:nvCxnSpPr>
        <p:spPr>
          <a:xfrm>
            <a:off x="5580063" y="5732463"/>
            <a:ext cx="1800225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282000" y="435144"/>
            <a:ext cx="8573968" cy="6165304"/>
            <a:chOff x="624" y="576"/>
            <a:chExt cx="4512" cy="3552"/>
          </a:xfrm>
          <a:solidFill>
            <a:schemeClr val="bg1"/>
          </a:solidFill>
        </p:grpSpPr>
        <p:sp>
          <p:nvSpPr>
            <p:cNvPr id="12292" name="Rectangle 3"/>
            <p:cNvSpPr>
              <a:spLocks noChangeArrowheads="1"/>
            </p:cNvSpPr>
            <p:nvPr/>
          </p:nvSpPr>
          <p:spPr bwMode="auto">
            <a:xfrm>
              <a:off x="624" y="576"/>
              <a:ext cx="4512" cy="3552"/>
            </a:xfrm>
            <a:prstGeom prst="rect">
              <a:avLst/>
            </a:prstGeom>
            <a:grpFill/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it-IT"/>
            </a:p>
          </p:txBody>
        </p:sp>
        <p:pic>
          <p:nvPicPr>
            <p:cNvPr id="12293" name="Picture 4" descr="hyperthy sintomatol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68" y="960"/>
              <a:ext cx="4224" cy="2816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</p:grpSp>
      <p:sp>
        <p:nvSpPr>
          <p:cNvPr id="53251" name="Text Box 7"/>
          <p:cNvSpPr txBox="1">
            <a:spLocks noChangeArrowheads="1"/>
          </p:cNvSpPr>
          <p:nvPr/>
        </p:nvSpPr>
        <p:spPr bwMode="auto">
          <a:xfrm>
            <a:off x="577850" y="404813"/>
            <a:ext cx="7981950" cy="6461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3600" b="1">
                <a:solidFill>
                  <a:srgbClr val="FF3300"/>
                </a:solidFill>
                <a:latin typeface="Arial" charset="0"/>
              </a:rPr>
              <a:t>Segni &amp; sintomi della tireotossicosi</a:t>
            </a:r>
          </a:p>
        </p:txBody>
      </p:sp>
      <p:pic>
        <p:nvPicPr>
          <p:cNvPr id="53252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1525" y="4516438"/>
            <a:ext cx="3268663" cy="1824037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cxnSp>
        <p:nvCxnSpPr>
          <p:cNvPr id="8" name="Connettore 1 7"/>
          <p:cNvCxnSpPr/>
          <p:nvPr/>
        </p:nvCxnSpPr>
        <p:spPr>
          <a:xfrm>
            <a:off x="5580063" y="2133600"/>
            <a:ext cx="1728787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ttore 1 9"/>
          <p:cNvCxnSpPr/>
          <p:nvPr/>
        </p:nvCxnSpPr>
        <p:spPr>
          <a:xfrm>
            <a:off x="5867400" y="2492375"/>
            <a:ext cx="122555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ttore 1 11"/>
          <p:cNvCxnSpPr/>
          <p:nvPr/>
        </p:nvCxnSpPr>
        <p:spPr>
          <a:xfrm>
            <a:off x="5580063" y="4437063"/>
            <a:ext cx="100806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ttore 1 13"/>
          <p:cNvCxnSpPr/>
          <p:nvPr/>
        </p:nvCxnSpPr>
        <p:spPr>
          <a:xfrm>
            <a:off x="5508625" y="4724400"/>
            <a:ext cx="122396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ttore 1 15"/>
          <p:cNvCxnSpPr/>
          <p:nvPr/>
        </p:nvCxnSpPr>
        <p:spPr>
          <a:xfrm>
            <a:off x="5724525" y="5661025"/>
            <a:ext cx="165576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1027" descr="D:\DATI\Federico\Diapositive\Foto\gozzut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86200" y="2492375"/>
            <a:ext cx="4953000" cy="3724275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54275" name="Text Box 1028"/>
          <p:cNvSpPr txBox="1">
            <a:spLocks noChangeArrowheads="1"/>
          </p:cNvSpPr>
          <p:nvPr/>
        </p:nvSpPr>
        <p:spPr bwMode="auto">
          <a:xfrm>
            <a:off x="4300538" y="1052513"/>
            <a:ext cx="4087812" cy="7080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4000" b="1">
                <a:solidFill>
                  <a:srgbClr val="FF0000"/>
                </a:solidFill>
                <a:latin typeface="Arial" charset="0"/>
              </a:rPr>
              <a:t>Gozzo o Struma</a:t>
            </a:r>
          </a:p>
        </p:txBody>
      </p:sp>
      <p:pic>
        <p:nvPicPr>
          <p:cNvPr id="5427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4475" y="1268413"/>
            <a:ext cx="3314700" cy="4248150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6" name="Rettangolo 5"/>
          <p:cNvSpPr/>
          <p:nvPr/>
        </p:nvSpPr>
        <p:spPr>
          <a:xfrm>
            <a:off x="971550" y="1412875"/>
            <a:ext cx="2016125" cy="431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CasellaDiTesto 1"/>
          <p:cNvSpPr txBox="1">
            <a:spLocks noChangeArrowheads="1"/>
          </p:cNvSpPr>
          <p:nvPr/>
        </p:nvSpPr>
        <p:spPr bwMode="auto">
          <a:xfrm>
            <a:off x="293688" y="484188"/>
            <a:ext cx="8567737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chemeClr val="accent4"/>
                </a:solidFill>
                <a:latin typeface="Arial" charset="0"/>
              </a:rPr>
              <a:t>Entità del problema</a:t>
            </a:r>
          </a:p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chemeClr val="accent4"/>
                </a:solidFill>
                <a:latin typeface="Arial" charset="0"/>
              </a:rPr>
              <a:t>Prevenzione</a:t>
            </a:r>
          </a:p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chemeClr val="accent4"/>
                </a:solidFill>
                <a:latin typeface="Arial" charset="0"/>
              </a:rPr>
              <a:t>Disturbi correlati alle tireopatie e sintomatologia</a:t>
            </a:r>
          </a:p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rgbClr val="FFFF00"/>
                </a:solidFill>
                <a:latin typeface="Arial" charset="0"/>
              </a:rPr>
              <a:t>Miti da “sfatare”</a:t>
            </a:r>
          </a:p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chemeClr val="accent4"/>
                </a:solidFill>
                <a:latin typeface="Arial" charset="0"/>
              </a:rPr>
              <a:t>Screening</a:t>
            </a:r>
          </a:p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chemeClr val="accent4"/>
                </a:solidFill>
                <a:latin typeface="Arial" charset="0"/>
              </a:rPr>
              <a:t>Esami diagnostici</a:t>
            </a:r>
          </a:p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chemeClr val="accent4"/>
                </a:solidFill>
                <a:latin typeface="Arial" charset="0"/>
              </a:rPr>
              <a:t>Novità terapeutiche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Immagine 2" descr="Sintomi ipotiroidism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9675" y="1247775"/>
            <a:ext cx="6653213" cy="374173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grpSp>
        <p:nvGrpSpPr>
          <p:cNvPr id="56323" name="Gruppo 10"/>
          <p:cNvGrpSpPr>
            <a:grpSpLocks/>
          </p:cNvGrpSpPr>
          <p:nvPr/>
        </p:nvGrpSpPr>
        <p:grpSpPr bwMode="auto">
          <a:xfrm>
            <a:off x="1331913" y="1931988"/>
            <a:ext cx="3770312" cy="1982787"/>
            <a:chOff x="683568" y="2174384"/>
            <a:chExt cx="4752528" cy="2478752"/>
          </a:xfrm>
        </p:grpSpPr>
        <p:sp>
          <p:nvSpPr>
            <p:cNvPr id="4" name="Freccia a destra 3"/>
            <p:cNvSpPr/>
            <p:nvPr/>
          </p:nvSpPr>
          <p:spPr>
            <a:xfrm>
              <a:off x="699577" y="2174384"/>
              <a:ext cx="1006535" cy="144874"/>
            </a:xfrm>
            <a:prstGeom prst="right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/>
            </a:p>
          </p:txBody>
        </p:sp>
        <p:sp>
          <p:nvSpPr>
            <p:cNvPr id="6" name="Freccia a destra 5"/>
            <p:cNvSpPr/>
            <p:nvPr/>
          </p:nvSpPr>
          <p:spPr>
            <a:xfrm>
              <a:off x="683568" y="3744194"/>
              <a:ext cx="1008537" cy="142890"/>
            </a:xfrm>
            <a:prstGeom prst="right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/>
            </a:p>
          </p:txBody>
        </p:sp>
        <p:sp>
          <p:nvSpPr>
            <p:cNvPr id="7" name="Freccia a destra 6"/>
            <p:cNvSpPr/>
            <p:nvPr/>
          </p:nvSpPr>
          <p:spPr>
            <a:xfrm>
              <a:off x="755606" y="4220495"/>
              <a:ext cx="1080575" cy="432641"/>
            </a:xfrm>
            <a:prstGeom prst="right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/>
            </a:p>
          </p:txBody>
        </p:sp>
        <p:sp>
          <p:nvSpPr>
            <p:cNvPr id="8" name="Freccia a destra 7"/>
            <p:cNvSpPr/>
            <p:nvPr/>
          </p:nvSpPr>
          <p:spPr>
            <a:xfrm>
              <a:off x="687570" y="3156755"/>
              <a:ext cx="1008537" cy="154798"/>
            </a:xfrm>
            <a:prstGeom prst="rightArrow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/>
            </a:p>
          </p:txBody>
        </p:sp>
        <p:cxnSp>
          <p:nvCxnSpPr>
            <p:cNvPr id="10" name="Connettore 1 9"/>
            <p:cNvCxnSpPr/>
            <p:nvPr/>
          </p:nvCxnSpPr>
          <p:spPr>
            <a:xfrm>
              <a:off x="1908220" y="4508262"/>
              <a:ext cx="3527876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6324" name="Rettangolo 11"/>
          <p:cNvSpPr>
            <a:spLocks noChangeArrowheads="1"/>
          </p:cNvSpPr>
          <p:nvPr/>
        </p:nvSpPr>
        <p:spPr bwMode="auto">
          <a:xfrm>
            <a:off x="179388" y="268288"/>
            <a:ext cx="8713787" cy="70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4000">
                <a:solidFill>
                  <a:srgbClr val="FFFF00"/>
                </a:solidFill>
                <a:latin typeface="Arial" charset="0"/>
              </a:rPr>
              <a:t>Tiroide &amp; peso - Tiroide &amp; stanchezza</a:t>
            </a:r>
          </a:p>
        </p:txBody>
      </p:sp>
      <p:sp>
        <p:nvSpPr>
          <p:cNvPr id="56325" name="Text Box 2"/>
          <p:cNvSpPr txBox="1">
            <a:spLocks noChangeArrowheads="1"/>
          </p:cNvSpPr>
          <p:nvPr/>
        </p:nvSpPr>
        <p:spPr bwMode="auto">
          <a:xfrm>
            <a:off x="1673225" y="5519738"/>
            <a:ext cx="5724525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3600" b="1">
                <a:solidFill>
                  <a:srgbClr val="FFFF00"/>
                </a:solidFill>
                <a:latin typeface="Arial" charset="0"/>
              </a:rPr>
              <a:t>Ipotiroidismo subclinico:</a:t>
            </a:r>
          </a:p>
          <a:p>
            <a:r>
              <a:rPr lang="it-IT" sz="3600" b="1">
                <a:solidFill>
                  <a:srgbClr val="00FFFF"/>
                </a:solidFill>
                <a:latin typeface="Arial" charset="0"/>
              </a:rPr>
              <a:t>solitamente asintomatico</a:t>
            </a:r>
          </a:p>
        </p:txBody>
      </p:sp>
      <p:cxnSp>
        <p:nvCxnSpPr>
          <p:cNvPr id="15" name="Connettore 1 14"/>
          <p:cNvCxnSpPr/>
          <p:nvPr/>
        </p:nvCxnSpPr>
        <p:spPr>
          <a:xfrm>
            <a:off x="358775" y="5353050"/>
            <a:ext cx="8353425" cy="0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327" name="CasellaDiTesto 11"/>
          <p:cNvSpPr txBox="1">
            <a:spLocks noChangeArrowheads="1"/>
          </p:cNvSpPr>
          <p:nvPr/>
        </p:nvSpPr>
        <p:spPr bwMode="auto">
          <a:xfrm>
            <a:off x="5375275" y="2636838"/>
            <a:ext cx="2519363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>
                <a:solidFill>
                  <a:srgbClr val="FFFF00"/>
                </a:solidFill>
                <a:latin typeface="Arial" charset="0"/>
              </a:rPr>
              <a:t>Poco probabile la presenza di un sintomo isolato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CasellaDiTesto 1"/>
          <p:cNvSpPr txBox="1">
            <a:spLocks noChangeArrowheads="1"/>
          </p:cNvSpPr>
          <p:nvPr/>
        </p:nvSpPr>
        <p:spPr bwMode="auto">
          <a:xfrm>
            <a:off x="293688" y="484188"/>
            <a:ext cx="8567737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4000" dirty="0">
                <a:solidFill>
                  <a:srgbClr val="FFFF00"/>
                </a:solidFill>
                <a:latin typeface="Arial" charset="0"/>
              </a:rPr>
              <a:t>Tiroide &amp; senso di oppressione in regione cervicale</a:t>
            </a:r>
            <a:endParaRPr lang="it-IT" sz="4000" dirty="0">
              <a:solidFill>
                <a:schemeClr val="accent4"/>
              </a:solidFill>
              <a:latin typeface="Arial" charset="0"/>
            </a:endParaRPr>
          </a:p>
        </p:txBody>
      </p:sp>
      <p:pic>
        <p:nvPicPr>
          <p:cNvPr id="57347" name="Picture 1027" descr="D:\DATI\Federico\Diapositive\Foto\gozzut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1163" y="2060575"/>
            <a:ext cx="4953000" cy="3724275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57348" name="Picture 4" descr="SCOTTI_20130620141744_1419390_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3800" y="3429000"/>
            <a:ext cx="3808413" cy="31051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57349" name="CasellaDiTesto 4"/>
          <p:cNvSpPr txBox="1">
            <a:spLocks noChangeArrowheads="1"/>
          </p:cNvSpPr>
          <p:nvPr/>
        </p:nvSpPr>
        <p:spPr bwMode="auto">
          <a:xfrm>
            <a:off x="536575" y="4365625"/>
            <a:ext cx="1155700" cy="132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8000">
                <a:solidFill>
                  <a:srgbClr val="FF0000"/>
                </a:solidFill>
                <a:latin typeface="Arial" charset="0"/>
              </a:rPr>
              <a:t>SI</a:t>
            </a:r>
          </a:p>
        </p:txBody>
      </p:sp>
      <p:sp>
        <p:nvSpPr>
          <p:cNvPr id="57350" name="CasellaDiTesto 5"/>
          <p:cNvSpPr txBox="1">
            <a:spLocks noChangeArrowheads="1"/>
          </p:cNvSpPr>
          <p:nvPr/>
        </p:nvSpPr>
        <p:spPr bwMode="auto">
          <a:xfrm>
            <a:off x="7092950" y="5157788"/>
            <a:ext cx="1722438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8000">
                <a:solidFill>
                  <a:srgbClr val="FF0000"/>
                </a:solidFill>
                <a:latin typeface="Arial" charset="0"/>
              </a:rPr>
              <a:t>NO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CasellaDiTesto 1"/>
          <p:cNvSpPr txBox="1">
            <a:spLocks noChangeArrowheads="1"/>
          </p:cNvSpPr>
          <p:nvPr/>
        </p:nvSpPr>
        <p:spPr bwMode="auto">
          <a:xfrm>
            <a:off x="539750" y="620713"/>
            <a:ext cx="8024813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4800">
                <a:solidFill>
                  <a:srgbClr val="FFFF00"/>
                </a:solidFill>
                <a:latin typeface="Arial" charset="0"/>
              </a:rPr>
              <a:t>Non aspettiamoci miracoli…!</a:t>
            </a:r>
          </a:p>
        </p:txBody>
      </p:sp>
      <p:pic>
        <p:nvPicPr>
          <p:cNvPr id="58371" name="Immagine 2" descr="Richiesta 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4663" y="1865313"/>
            <a:ext cx="4699000" cy="2643187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58372" name="Immagine 3" descr="Richiesta 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08425" y="3770313"/>
            <a:ext cx="4860925" cy="273526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5" name="Ovale 4"/>
          <p:cNvSpPr/>
          <p:nvPr/>
        </p:nvSpPr>
        <p:spPr>
          <a:xfrm>
            <a:off x="911225" y="3382963"/>
            <a:ext cx="1871663" cy="431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6" name="Ovale 5"/>
          <p:cNvSpPr/>
          <p:nvPr/>
        </p:nvSpPr>
        <p:spPr>
          <a:xfrm>
            <a:off x="4989513" y="4868863"/>
            <a:ext cx="2232025" cy="431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CasellaDiTesto 1"/>
          <p:cNvSpPr txBox="1">
            <a:spLocks noChangeArrowheads="1"/>
          </p:cNvSpPr>
          <p:nvPr/>
        </p:nvSpPr>
        <p:spPr bwMode="auto">
          <a:xfrm>
            <a:off x="293688" y="484188"/>
            <a:ext cx="8567737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chemeClr val="accent4"/>
                </a:solidFill>
                <a:latin typeface="Arial" charset="0"/>
              </a:rPr>
              <a:t>Entità del problema</a:t>
            </a:r>
          </a:p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chemeClr val="accent4"/>
                </a:solidFill>
                <a:latin typeface="Arial" charset="0"/>
              </a:rPr>
              <a:t>Prevenzione</a:t>
            </a:r>
          </a:p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chemeClr val="accent4"/>
                </a:solidFill>
                <a:latin typeface="Arial" charset="0"/>
              </a:rPr>
              <a:t>Disturbi correlati alle tireopatie e sintomatologia</a:t>
            </a:r>
          </a:p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chemeClr val="accent4"/>
                </a:solidFill>
                <a:latin typeface="Arial" charset="0"/>
              </a:rPr>
              <a:t>Miti da “sfatare”</a:t>
            </a:r>
          </a:p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rgbClr val="FFFF00"/>
                </a:solidFill>
                <a:latin typeface="Arial" charset="0"/>
              </a:rPr>
              <a:t>Screening</a:t>
            </a:r>
          </a:p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chemeClr val="accent4"/>
                </a:solidFill>
                <a:latin typeface="Arial" charset="0"/>
              </a:rPr>
              <a:t>Esami diagnostici</a:t>
            </a:r>
          </a:p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chemeClr val="accent4"/>
                </a:solidFill>
                <a:latin typeface="Arial" charset="0"/>
              </a:rPr>
              <a:t>Novità terapeutiche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ttangolo 1"/>
          <p:cNvSpPr>
            <a:spLocks noChangeArrowheads="1"/>
          </p:cNvSpPr>
          <p:nvPr/>
        </p:nvSpPr>
        <p:spPr bwMode="auto">
          <a:xfrm>
            <a:off x="509588" y="908050"/>
            <a:ext cx="8135937" cy="526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2400" b="1">
                <a:solidFill>
                  <a:srgbClr val="FF0000"/>
                </a:solidFill>
                <a:latin typeface="Arial" charset="0"/>
              </a:rPr>
              <a:t>Quando lo screening è possibile</a:t>
            </a:r>
          </a:p>
          <a:p>
            <a:pPr algn="just"/>
            <a:r>
              <a:rPr lang="it-IT" sz="2400">
                <a:latin typeface="Arial" charset="0"/>
              </a:rPr>
              <a:t>La malattia da individuare con lo screening </a:t>
            </a:r>
            <a:r>
              <a:rPr lang="it-IT" sz="2400">
                <a:solidFill>
                  <a:srgbClr val="FF0000"/>
                </a:solidFill>
                <a:latin typeface="Arial" charset="0"/>
              </a:rPr>
              <a:t>deve essere </a:t>
            </a:r>
            <a:r>
              <a:rPr lang="it-IT" sz="2400" b="1">
                <a:solidFill>
                  <a:srgbClr val="FF0000"/>
                </a:solidFill>
                <a:latin typeface="Arial" charset="0"/>
              </a:rPr>
              <a:t>curabile</a:t>
            </a:r>
            <a:r>
              <a:rPr lang="it-IT" sz="2400">
                <a:solidFill>
                  <a:srgbClr val="FF0000"/>
                </a:solidFill>
                <a:latin typeface="Arial" charset="0"/>
              </a:rPr>
              <a:t> </a:t>
            </a:r>
            <a:r>
              <a:rPr lang="it-IT" sz="2400">
                <a:latin typeface="Arial" charset="0"/>
              </a:rPr>
              <a:t>o, comunque, il suo </a:t>
            </a:r>
            <a:r>
              <a:rPr lang="it-IT" sz="2400">
                <a:solidFill>
                  <a:srgbClr val="FF0000"/>
                </a:solidFill>
                <a:latin typeface="Arial" charset="0"/>
              </a:rPr>
              <a:t>decorso deve poter essere alterato</a:t>
            </a:r>
            <a:r>
              <a:rPr lang="it-IT" sz="2400">
                <a:latin typeface="Arial" charset="0"/>
              </a:rPr>
              <a:t> grazie alla diagnosi precoce. Per una persona non c’è alcuna utilità nel ricevere una diagnosi anticipata della malattia se non si è in grado di migliorarne il decorso. Per questo </a:t>
            </a:r>
            <a:r>
              <a:rPr lang="it-IT" sz="2400">
                <a:solidFill>
                  <a:srgbClr val="FF0000"/>
                </a:solidFill>
                <a:latin typeface="Arial" charset="0"/>
              </a:rPr>
              <a:t>gli screening condotti in Italia sono basati su solide prove scientifiche di efficacia </a:t>
            </a:r>
            <a:r>
              <a:rPr lang="it-IT" sz="2400">
                <a:latin typeface="Arial" charset="0"/>
              </a:rPr>
              <a:t>e sono organizzati in “programmi di screening”</a:t>
            </a:r>
          </a:p>
          <a:p>
            <a:pPr algn="just"/>
            <a:r>
              <a:rPr lang="it-IT" sz="2400">
                <a:latin typeface="Arial" charset="0"/>
              </a:rPr>
              <a:t>I programmi di screening </a:t>
            </a:r>
            <a:r>
              <a:rPr lang="it-IT" sz="2400">
                <a:solidFill>
                  <a:srgbClr val="FF0000"/>
                </a:solidFill>
                <a:latin typeface="Arial" charset="0"/>
              </a:rPr>
              <a:t>devono essere </a:t>
            </a:r>
            <a:r>
              <a:rPr lang="it-IT" sz="2400" b="1">
                <a:solidFill>
                  <a:srgbClr val="FF0000"/>
                </a:solidFill>
                <a:latin typeface="Arial" charset="0"/>
              </a:rPr>
              <a:t>sostenibili</a:t>
            </a:r>
            <a:r>
              <a:rPr lang="it-IT" sz="2400">
                <a:solidFill>
                  <a:srgbClr val="FF0000"/>
                </a:solidFill>
                <a:latin typeface="Arial" charset="0"/>
              </a:rPr>
              <a:t> </a:t>
            </a:r>
            <a:r>
              <a:rPr lang="it-IT" sz="2400">
                <a:latin typeface="Arial" charset="0"/>
              </a:rPr>
              <a:t>e, quindi</a:t>
            </a:r>
            <a:r>
              <a:rPr lang="it-IT" sz="2400" b="1">
                <a:latin typeface="Arial" charset="0"/>
              </a:rPr>
              <a:t>,</a:t>
            </a:r>
            <a:r>
              <a:rPr lang="it-IT" sz="2400">
                <a:latin typeface="Arial" charset="0"/>
              </a:rPr>
              <a:t> impiegano oculatamente le risorse disponibili. Gli screening condotti come attività di sanità pubblica sono strumenti efficaci per </a:t>
            </a:r>
            <a:r>
              <a:rPr lang="it-IT" sz="2400">
                <a:solidFill>
                  <a:srgbClr val="FF0000"/>
                </a:solidFill>
                <a:latin typeface="Arial" charset="0"/>
              </a:rPr>
              <a:t>ridurre le disuguaglianze di salute tra diversi gruppi sociali</a:t>
            </a:r>
            <a:r>
              <a:rPr lang="it-IT" sz="2400">
                <a:latin typeface="Arial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ttangolo 1"/>
          <p:cNvSpPr>
            <a:spLocks noChangeArrowheads="1"/>
          </p:cNvSpPr>
          <p:nvPr/>
        </p:nvSpPr>
        <p:spPr bwMode="auto">
          <a:xfrm>
            <a:off x="395288" y="339725"/>
            <a:ext cx="8280400" cy="6246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2000" b="1">
                <a:solidFill>
                  <a:srgbClr val="FF0000"/>
                </a:solidFill>
                <a:latin typeface="Arial" charset="0"/>
              </a:rPr>
              <a:t>Principi dello screening raccomandati dalla WHO (Wikipedia)</a:t>
            </a:r>
          </a:p>
          <a:p>
            <a:pPr algn="just"/>
            <a:r>
              <a:rPr lang="it-IT" sz="2000">
                <a:latin typeface="Arial" charset="0"/>
              </a:rPr>
              <a:t>Le linee guida della World Health Organization guidelines riguardo allo screening sono state pubblicate nel </a:t>
            </a:r>
            <a:r>
              <a:rPr lang="it-IT" sz="2000">
                <a:latin typeface="Arial" charset="0"/>
                <a:hlinkClick r:id="rId2" tooltip="1968"/>
              </a:rPr>
              <a:t>1968</a:t>
            </a:r>
            <a:r>
              <a:rPr lang="it-IT" sz="2000">
                <a:latin typeface="Arial" charset="0"/>
              </a:rPr>
              <a:t>, ma sono applicabili ancora oggi.</a:t>
            </a:r>
          </a:p>
          <a:p>
            <a:pPr algn="just"/>
            <a:r>
              <a:rPr lang="it-IT" sz="2000">
                <a:latin typeface="Arial" charset="0"/>
              </a:rPr>
              <a:t>La condizione patologica deve essere un problema </a:t>
            </a:r>
            <a:r>
              <a:rPr lang="it-IT" sz="2000" b="1">
                <a:latin typeface="Arial" charset="0"/>
              </a:rPr>
              <a:t>importante</a:t>
            </a:r>
            <a:r>
              <a:rPr lang="it-IT" sz="2000">
                <a:latin typeface="Arial" charset="0"/>
              </a:rPr>
              <a:t> di salute.</a:t>
            </a:r>
          </a:p>
          <a:p>
            <a:pPr algn="just">
              <a:buFont typeface="Arial" charset="0"/>
              <a:buChar char="•"/>
            </a:pPr>
            <a:r>
              <a:rPr lang="it-IT" sz="2000">
                <a:latin typeface="Arial" charset="0"/>
              </a:rPr>
              <a:t>Deve esistere una </a:t>
            </a:r>
            <a:r>
              <a:rPr lang="it-IT" sz="2000" b="1">
                <a:solidFill>
                  <a:srgbClr val="FF0000"/>
                </a:solidFill>
                <a:latin typeface="Arial" charset="0"/>
              </a:rPr>
              <a:t>terapia</a:t>
            </a:r>
            <a:r>
              <a:rPr lang="it-IT" sz="2000">
                <a:latin typeface="Arial" charset="0"/>
              </a:rPr>
              <a:t> per la condizione.</a:t>
            </a:r>
          </a:p>
          <a:p>
            <a:pPr algn="just">
              <a:buFont typeface="Arial" charset="0"/>
              <a:buChar char="•"/>
            </a:pPr>
            <a:r>
              <a:rPr lang="it-IT" sz="2000">
                <a:latin typeface="Arial" charset="0"/>
              </a:rPr>
              <a:t>Devono esistere </a:t>
            </a:r>
            <a:r>
              <a:rPr lang="it-IT" sz="2000" b="1">
                <a:latin typeface="Arial" charset="0"/>
              </a:rPr>
              <a:t>strutture</a:t>
            </a:r>
            <a:r>
              <a:rPr lang="it-IT" sz="2000">
                <a:latin typeface="Arial" charset="0"/>
              </a:rPr>
              <a:t> per la diagnosi e trattamento.</a:t>
            </a:r>
          </a:p>
          <a:p>
            <a:pPr algn="just">
              <a:buFont typeface="Arial" charset="0"/>
              <a:buChar char="•"/>
            </a:pPr>
            <a:r>
              <a:rPr lang="it-IT" sz="2000">
                <a:latin typeface="Arial" charset="0"/>
              </a:rPr>
              <a:t>Deve esistere uno </a:t>
            </a:r>
            <a:r>
              <a:rPr lang="it-IT" sz="2000" b="1">
                <a:latin typeface="Arial" charset="0"/>
              </a:rPr>
              <a:t>stadio latente</a:t>
            </a:r>
            <a:r>
              <a:rPr lang="it-IT" sz="2000">
                <a:latin typeface="Arial" charset="0"/>
              </a:rPr>
              <a:t> della malattia.</a:t>
            </a:r>
          </a:p>
          <a:p>
            <a:pPr algn="just">
              <a:buFont typeface="Arial" charset="0"/>
              <a:buChar char="•"/>
            </a:pPr>
            <a:r>
              <a:rPr lang="it-IT" sz="2000">
                <a:latin typeface="Arial" charset="0"/>
              </a:rPr>
              <a:t>Deve </a:t>
            </a:r>
            <a:r>
              <a:rPr lang="it-IT" sz="2000">
                <a:solidFill>
                  <a:srgbClr val="FF0000"/>
                </a:solidFill>
                <a:latin typeface="Arial" charset="0"/>
              </a:rPr>
              <a:t>esistere </a:t>
            </a:r>
            <a:r>
              <a:rPr lang="it-IT" sz="2000" b="1">
                <a:solidFill>
                  <a:srgbClr val="FF0000"/>
                </a:solidFill>
                <a:latin typeface="Arial" charset="0"/>
              </a:rPr>
              <a:t>un test o esame</a:t>
            </a:r>
            <a:r>
              <a:rPr lang="it-IT" sz="2000">
                <a:solidFill>
                  <a:srgbClr val="FF0000"/>
                </a:solidFill>
                <a:latin typeface="Arial" charset="0"/>
              </a:rPr>
              <a:t> </a:t>
            </a:r>
            <a:r>
              <a:rPr lang="it-IT" sz="2000">
                <a:latin typeface="Arial" charset="0"/>
              </a:rPr>
              <a:t>per accertare la patologia nella fase latente.</a:t>
            </a:r>
          </a:p>
          <a:p>
            <a:pPr algn="just">
              <a:buFont typeface="Arial" charset="0"/>
              <a:buChar char="•"/>
            </a:pPr>
            <a:r>
              <a:rPr lang="it-IT" sz="2000">
                <a:latin typeface="Arial" charset="0"/>
              </a:rPr>
              <a:t>Il test deve essere </a:t>
            </a:r>
            <a:r>
              <a:rPr lang="it-IT" sz="2000" b="1">
                <a:latin typeface="Arial" charset="0"/>
              </a:rPr>
              <a:t>bene accetto</a:t>
            </a:r>
            <a:r>
              <a:rPr lang="it-IT" sz="2000">
                <a:latin typeface="Arial" charset="0"/>
              </a:rPr>
              <a:t> dalla popolazione.</a:t>
            </a:r>
          </a:p>
          <a:p>
            <a:pPr algn="just">
              <a:buFont typeface="Arial" charset="0"/>
              <a:buChar char="•"/>
            </a:pPr>
            <a:r>
              <a:rPr lang="it-IT" sz="2000">
                <a:latin typeface="Arial" charset="0"/>
              </a:rPr>
              <a:t>La </a:t>
            </a:r>
            <a:r>
              <a:rPr lang="it-IT" sz="2000" b="1">
                <a:latin typeface="Arial" charset="0"/>
              </a:rPr>
              <a:t>storia naturale</a:t>
            </a:r>
            <a:r>
              <a:rPr lang="it-IT" sz="2000">
                <a:latin typeface="Arial" charset="0"/>
              </a:rPr>
              <a:t> della malattia dovrebbe essere adeguatamente compresa.</a:t>
            </a:r>
          </a:p>
          <a:p>
            <a:pPr algn="just">
              <a:buFont typeface="Arial" charset="0"/>
              <a:buChar char="•"/>
            </a:pPr>
            <a:r>
              <a:rPr lang="it-IT" sz="2000">
                <a:latin typeface="Arial" charset="0"/>
              </a:rPr>
              <a:t>Deve esistere un accordo sui </a:t>
            </a:r>
            <a:r>
              <a:rPr lang="it-IT" sz="2000">
                <a:solidFill>
                  <a:srgbClr val="FF0000"/>
                </a:solidFill>
                <a:latin typeface="Arial" charset="0"/>
              </a:rPr>
              <a:t>protocolli terapeutici </a:t>
            </a:r>
            <a:r>
              <a:rPr lang="it-IT" sz="2000">
                <a:latin typeface="Arial" charset="0"/>
              </a:rPr>
              <a:t>di terapia e su chi sottoporre a trattamento.</a:t>
            </a:r>
          </a:p>
          <a:p>
            <a:pPr algn="just">
              <a:buFont typeface="Arial" charset="0"/>
              <a:buChar char="•"/>
            </a:pPr>
            <a:r>
              <a:rPr lang="it-IT" sz="2000">
                <a:latin typeface="Arial" charset="0"/>
              </a:rPr>
              <a:t>Il </a:t>
            </a:r>
            <a:r>
              <a:rPr lang="it-IT" sz="2000" b="1">
                <a:solidFill>
                  <a:srgbClr val="FF0000"/>
                </a:solidFill>
                <a:latin typeface="Arial" charset="0"/>
              </a:rPr>
              <a:t>costo</a:t>
            </a:r>
            <a:r>
              <a:rPr lang="it-IT" sz="2000">
                <a:solidFill>
                  <a:srgbClr val="FF0000"/>
                </a:solidFill>
                <a:latin typeface="Arial" charset="0"/>
              </a:rPr>
              <a:t> totale </a:t>
            </a:r>
            <a:r>
              <a:rPr lang="it-IT" sz="2000">
                <a:latin typeface="Arial" charset="0"/>
              </a:rPr>
              <a:t>della scoperta di un caso dovrebbe essere bilanciato economicamente in relazione alla spesa medica nel suo complesso.</a:t>
            </a:r>
          </a:p>
          <a:p>
            <a:pPr algn="just">
              <a:buFont typeface="Arial" charset="0"/>
              <a:buChar char="•"/>
            </a:pPr>
            <a:r>
              <a:rPr lang="it-IT" sz="2000">
                <a:latin typeface="Arial" charset="0"/>
              </a:rPr>
              <a:t>Il processo di rilevamento dei casi dovrebbe essere continuo, non semplicemente giusto un progetto "una volta e per tutti".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84513" y="327025"/>
            <a:ext cx="5808662" cy="6126163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6246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4221163"/>
            <a:ext cx="4305300" cy="2087562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62468" name="CasellaDiTesto 3"/>
          <p:cNvSpPr txBox="1">
            <a:spLocks noChangeArrowheads="1"/>
          </p:cNvSpPr>
          <p:nvPr/>
        </p:nvSpPr>
        <p:spPr bwMode="auto">
          <a:xfrm>
            <a:off x="163513" y="1628775"/>
            <a:ext cx="2160587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b="1">
                <a:solidFill>
                  <a:srgbClr val="FF0000"/>
                </a:solidFill>
                <a:latin typeface="Arial" charset="0"/>
              </a:rPr>
              <a:t>Ca mammella, cervice uterina e colon retto</a:t>
            </a:r>
          </a:p>
        </p:txBody>
      </p:sp>
      <p:sp>
        <p:nvSpPr>
          <p:cNvPr id="5" name="Freccia a sinistra 4"/>
          <p:cNvSpPr/>
          <p:nvPr/>
        </p:nvSpPr>
        <p:spPr>
          <a:xfrm>
            <a:off x="2493963" y="2117725"/>
            <a:ext cx="576262" cy="144463"/>
          </a:xfrm>
          <a:prstGeom prst="lef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6" name="Ovale 5"/>
          <p:cNvSpPr/>
          <p:nvPr/>
        </p:nvSpPr>
        <p:spPr>
          <a:xfrm>
            <a:off x="4064000" y="2174875"/>
            <a:ext cx="3024188" cy="431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3213" y="2205038"/>
            <a:ext cx="8574087" cy="719137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6349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875" y="3716338"/>
            <a:ext cx="7878763" cy="504825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49438" y="3644900"/>
            <a:ext cx="5419725" cy="2576513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64515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7075" y="692150"/>
            <a:ext cx="7666038" cy="2698750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250825" y="458788"/>
            <a:ext cx="8642350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3600">
                <a:solidFill>
                  <a:srgbClr val="FFFF00"/>
                </a:solidFill>
                <a:latin typeface="Arial" charset="0"/>
              </a:rPr>
              <a:t>Thyroid cancer incidence and mortality in USA (1973-2002) and Italy (1988-2002)</a:t>
            </a:r>
          </a:p>
        </p:txBody>
      </p:sp>
      <p:pic>
        <p:nvPicPr>
          <p:cNvPr id="6553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09925" y="6146800"/>
            <a:ext cx="2727325" cy="377825"/>
          </a:xfrm>
          <a:prstGeom prst="rect">
            <a:avLst/>
          </a:prstGeom>
          <a:noFill/>
          <a:ln w="38100">
            <a:solidFill>
              <a:srgbClr val="CC3300"/>
            </a:solidFill>
            <a:miter lim="800000"/>
            <a:headEnd/>
            <a:tailEnd/>
          </a:ln>
        </p:spPr>
      </p:pic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2578100" y="5540375"/>
            <a:ext cx="39893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600">
                <a:solidFill>
                  <a:schemeClr val="bg1"/>
                </a:solidFill>
                <a:latin typeface="Arial" charset="0"/>
              </a:rPr>
              <a:t>Italian Network of Cancer Registries, 2006</a:t>
            </a:r>
          </a:p>
        </p:txBody>
      </p:sp>
      <p:grpSp>
        <p:nvGrpSpPr>
          <p:cNvPr id="65541" name="Group 5"/>
          <p:cNvGrpSpPr>
            <a:grpSpLocks/>
          </p:cNvGrpSpPr>
          <p:nvPr/>
        </p:nvGrpSpPr>
        <p:grpSpPr bwMode="auto">
          <a:xfrm>
            <a:off x="936625" y="2124075"/>
            <a:ext cx="7272338" cy="3270250"/>
            <a:chOff x="612" y="1162"/>
            <a:chExt cx="4581" cy="2060"/>
          </a:xfrm>
        </p:grpSpPr>
        <p:pic>
          <p:nvPicPr>
            <p:cNvPr id="65542" name="Picture 6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12" y="1162"/>
              <a:ext cx="4581" cy="2060"/>
            </a:xfrm>
            <a:prstGeom prst="rect">
              <a:avLst/>
            </a:prstGeom>
            <a:noFill/>
            <a:ln w="57150">
              <a:solidFill>
                <a:srgbClr val="FF0000"/>
              </a:solidFill>
              <a:miter lim="800000"/>
              <a:headEnd/>
              <a:tailEnd/>
            </a:ln>
          </p:spPr>
        </p:pic>
        <p:sp>
          <p:nvSpPr>
            <p:cNvPr id="65543" name="Oval 7"/>
            <p:cNvSpPr>
              <a:spLocks noChangeArrowheads="1"/>
            </p:cNvSpPr>
            <p:nvPr/>
          </p:nvSpPr>
          <p:spPr bwMode="auto">
            <a:xfrm>
              <a:off x="3379" y="2024"/>
              <a:ext cx="45" cy="45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65544" name="Oval 8"/>
            <p:cNvSpPr>
              <a:spLocks noChangeArrowheads="1"/>
            </p:cNvSpPr>
            <p:nvPr/>
          </p:nvSpPr>
          <p:spPr bwMode="auto">
            <a:xfrm>
              <a:off x="3878" y="1752"/>
              <a:ext cx="45" cy="45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65545" name="Oval 9"/>
            <p:cNvSpPr>
              <a:spLocks noChangeArrowheads="1"/>
            </p:cNvSpPr>
            <p:nvPr/>
          </p:nvSpPr>
          <p:spPr bwMode="auto">
            <a:xfrm>
              <a:off x="4377" y="1253"/>
              <a:ext cx="45" cy="45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65546" name="Text Box 10"/>
            <p:cNvSpPr txBox="1">
              <a:spLocks noChangeArrowheads="1"/>
            </p:cNvSpPr>
            <p:nvPr/>
          </p:nvSpPr>
          <p:spPr bwMode="auto">
            <a:xfrm>
              <a:off x="3606" y="1888"/>
              <a:ext cx="292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sz="1200">
                  <a:solidFill>
                    <a:srgbClr val="FF0000"/>
                  </a:solidFill>
                  <a:latin typeface="Arial" charset="0"/>
                </a:rPr>
                <a:t>Italy</a:t>
              </a:r>
            </a:p>
          </p:txBody>
        </p:sp>
        <p:sp>
          <p:nvSpPr>
            <p:cNvPr id="65547" name="Text Box 11"/>
            <p:cNvSpPr txBox="1">
              <a:spLocks noChangeArrowheads="1"/>
            </p:cNvSpPr>
            <p:nvPr/>
          </p:nvSpPr>
          <p:spPr bwMode="auto">
            <a:xfrm>
              <a:off x="2044" y="1987"/>
              <a:ext cx="313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sz="1200">
                  <a:latin typeface="Arial" charset="0"/>
                </a:rPr>
                <a:t>USA</a:t>
              </a:r>
            </a:p>
          </p:txBody>
        </p:sp>
        <p:sp>
          <p:nvSpPr>
            <p:cNvPr id="65548" name="Oval 12"/>
            <p:cNvSpPr>
              <a:spLocks noChangeArrowheads="1"/>
            </p:cNvSpPr>
            <p:nvPr/>
          </p:nvSpPr>
          <p:spPr bwMode="auto">
            <a:xfrm>
              <a:off x="3379" y="2750"/>
              <a:ext cx="45" cy="45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65549" name="Oval 13"/>
            <p:cNvSpPr>
              <a:spLocks noChangeArrowheads="1"/>
            </p:cNvSpPr>
            <p:nvPr/>
          </p:nvSpPr>
          <p:spPr bwMode="auto">
            <a:xfrm>
              <a:off x="3878" y="2750"/>
              <a:ext cx="45" cy="45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65550" name="Oval 14"/>
            <p:cNvSpPr>
              <a:spLocks noChangeArrowheads="1"/>
            </p:cNvSpPr>
            <p:nvPr/>
          </p:nvSpPr>
          <p:spPr bwMode="auto">
            <a:xfrm>
              <a:off x="4377" y="2795"/>
              <a:ext cx="45" cy="45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65551" name="Freeform 15"/>
            <p:cNvSpPr>
              <a:spLocks/>
            </p:cNvSpPr>
            <p:nvPr/>
          </p:nvSpPr>
          <p:spPr bwMode="auto">
            <a:xfrm>
              <a:off x="3367" y="2756"/>
              <a:ext cx="1034" cy="84"/>
            </a:xfrm>
            <a:custGeom>
              <a:avLst/>
              <a:gdLst>
                <a:gd name="T0" fmla="*/ 47 w 1034"/>
                <a:gd name="T1" fmla="*/ 41 h 84"/>
                <a:gd name="T2" fmla="*/ 390 w 1034"/>
                <a:gd name="T3" fmla="*/ 24 h 84"/>
                <a:gd name="T4" fmla="*/ 1016 w 1034"/>
                <a:gd name="T5" fmla="*/ 41 h 84"/>
                <a:gd name="T6" fmla="*/ 1032 w 1034"/>
                <a:gd name="T7" fmla="*/ 57 h 8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34"/>
                <a:gd name="T13" fmla="*/ 0 h 84"/>
                <a:gd name="T14" fmla="*/ 1034 w 1034"/>
                <a:gd name="T15" fmla="*/ 84 h 8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34" h="84">
                  <a:moveTo>
                    <a:pt x="47" y="41"/>
                  </a:moveTo>
                  <a:cubicBezTo>
                    <a:pt x="217" y="5"/>
                    <a:pt x="0" y="11"/>
                    <a:pt x="390" y="24"/>
                  </a:cubicBezTo>
                  <a:cubicBezTo>
                    <a:pt x="623" y="80"/>
                    <a:pt x="280" y="0"/>
                    <a:pt x="1016" y="41"/>
                  </a:cubicBezTo>
                  <a:cubicBezTo>
                    <a:pt x="1034" y="42"/>
                    <a:pt x="1032" y="84"/>
                    <a:pt x="1032" y="57"/>
                  </a:cubicBezTo>
                </a:path>
              </a:pathLst>
            </a:cu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65552" name="Oval 16"/>
            <p:cNvSpPr>
              <a:spLocks noChangeArrowheads="1"/>
            </p:cNvSpPr>
            <p:nvPr/>
          </p:nvSpPr>
          <p:spPr bwMode="auto">
            <a:xfrm>
              <a:off x="3016" y="2069"/>
              <a:ext cx="45" cy="45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65553" name="Oval 17"/>
            <p:cNvSpPr>
              <a:spLocks noChangeArrowheads="1"/>
            </p:cNvSpPr>
            <p:nvPr/>
          </p:nvSpPr>
          <p:spPr bwMode="auto">
            <a:xfrm>
              <a:off x="3016" y="2750"/>
              <a:ext cx="45" cy="45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grpSp>
          <p:nvGrpSpPr>
            <p:cNvPr id="65554" name="Group 18"/>
            <p:cNvGrpSpPr>
              <a:grpSpLocks/>
            </p:cNvGrpSpPr>
            <p:nvPr/>
          </p:nvGrpSpPr>
          <p:grpSpPr bwMode="auto">
            <a:xfrm>
              <a:off x="3064" y="1286"/>
              <a:ext cx="1327" cy="793"/>
              <a:chOff x="3064" y="1286"/>
              <a:chExt cx="1327" cy="793"/>
            </a:xfrm>
          </p:grpSpPr>
          <p:sp>
            <p:nvSpPr>
              <p:cNvPr id="65557" name="Freeform 19"/>
              <p:cNvSpPr>
                <a:spLocks/>
              </p:cNvSpPr>
              <p:nvPr/>
            </p:nvSpPr>
            <p:spPr bwMode="auto">
              <a:xfrm>
                <a:off x="3424" y="1286"/>
                <a:ext cx="967" cy="738"/>
              </a:xfrm>
              <a:custGeom>
                <a:avLst/>
                <a:gdLst>
                  <a:gd name="T0" fmla="*/ 1016 w 960"/>
                  <a:gd name="T1" fmla="*/ 0 h 751"/>
                  <a:gd name="T2" fmla="*/ 949 w 960"/>
                  <a:gd name="T3" fmla="*/ 80 h 751"/>
                  <a:gd name="T4" fmla="*/ 910 w 960"/>
                  <a:gd name="T5" fmla="*/ 143 h 751"/>
                  <a:gd name="T6" fmla="*/ 866 w 960"/>
                  <a:gd name="T7" fmla="*/ 218 h 751"/>
                  <a:gd name="T8" fmla="*/ 824 w 960"/>
                  <a:gd name="T9" fmla="*/ 246 h 751"/>
                  <a:gd name="T10" fmla="*/ 808 w 960"/>
                  <a:gd name="T11" fmla="*/ 268 h 751"/>
                  <a:gd name="T12" fmla="*/ 683 w 960"/>
                  <a:gd name="T13" fmla="*/ 304 h 751"/>
                  <a:gd name="T14" fmla="*/ 608 w 960"/>
                  <a:gd name="T15" fmla="*/ 341 h 751"/>
                  <a:gd name="T16" fmla="*/ 541 w 960"/>
                  <a:gd name="T17" fmla="*/ 377 h 751"/>
                  <a:gd name="T18" fmla="*/ 365 w 960"/>
                  <a:gd name="T19" fmla="*/ 485 h 751"/>
                  <a:gd name="T20" fmla="*/ 333 w 960"/>
                  <a:gd name="T21" fmla="*/ 501 h 751"/>
                  <a:gd name="T22" fmla="*/ 283 w 960"/>
                  <a:gd name="T23" fmla="*/ 515 h 751"/>
                  <a:gd name="T24" fmla="*/ 200 w 960"/>
                  <a:gd name="T25" fmla="*/ 566 h 751"/>
                  <a:gd name="T26" fmla="*/ 175 w 960"/>
                  <a:gd name="T27" fmla="*/ 588 h 751"/>
                  <a:gd name="T28" fmla="*/ 100 w 960"/>
                  <a:gd name="T29" fmla="*/ 609 h 751"/>
                  <a:gd name="T30" fmla="*/ 0 w 960"/>
                  <a:gd name="T31" fmla="*/ 653 h 75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960"/>
                  <a:gd name="T49" fmla="*/ 0 h 751"/>
                  <a:gd name="T50" fmla="*/ 960 w 960"/>
                  <a:gd name="T51" fmla="*/ 751 h 751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960" h="751">
                    <a:moveTo>
                      <a:pt x="960" y="0"/>
                    </a:moveTo>
                    <a:cubicBezTo>
                      <a:pt x="947" y="41"/>
                      <a:pt x="928" y="69"/>
                      <a:pt x="893" y="91"/>
                    </a:cubicBezTo>
                    <a:cubicBezTo>
                      <a:pt x="884" y="119"/>
                      <a:pt x="876" y="142"/>
                      <a:pt x="860" y="167"/>
                    </a:cubicBezTo>
                    <a:cubicBezTo>
                      <a:pt x="848" y="209"/>
                      <a:pt x="855" y="225"/>
                      <a:pt x="818" y="250"/>
                    </a:cubicBezTo>
                    <a:cubicBezTo>
                      <a:pt x="767" y="325"/>
                      <a:pt x="836" y="235"/>
                      <a:pt x="776" y="283"/>
                    </a:cubicBezTo>
                    <a:cubicBezTo>
                      <a:pt x="768" y="289"/>
                      <a:pt x="768" y="302"/>
                      <a:pt x="760" y="308"/>
                    </a:cubicBezTo>
                    <a:cubicBezTo>
                      <a:pt x="742" y="323"/>
                      <a:pt x="665" y="345"/>
                      <a:pt x="643" y="350"/>
                    </a:cubicBezTo>
                    <a:cubicBezTo>
                      <a:pt x="622" y="380"/>
                      <a:pt x="610" y="381"/>
                      <a:pt x="576" y="392"/>
                    </a:cubicBezTo>
                    <a:cubicBezTo>
                      <a:pt x="555" y="422"/>
                      <a:pt x="542" y="422"/>
                      <a:pt x="509" y="434"/>
                    </a:cubicBezTo>
                    <a:cubicBezTo>
                      <a:pt x="474" y="485"/>
                      <a:pt x="402" y="540"/>
                      <a:pt x="342" y="559"/>
                    </a:cubicBezTo>
                    <a:cubicBezTo>
                      <a:pt x="334" y="565"/>
                      <a:pt x="326" y="572"/>
                      <a:pt x="317" y="576"/>
                    </a:cubicBezTo>
                    <a:cubicBezTo>
                      <a:pt x="301" y="583"/>
                      <a:pt x="267" y="592"/>
                      <a:pt x="267" y="592"/>
                    </a:cubicBezTo>
                    <a:cubicBezTo>
                      <a:pt x="251" y="608"/>
                      <a:pt x="203" y="640"/>
                      <a:pt x="192" y="651"/>
                    </a:cubicBezTo>
                    <a:cubicBezTo>
                      <a:pt x="184" y="659"/>
                      <a:pt x="177" y="670"/>
                      <a:pt x="167" y="676"/>
                    </a:cubicBezTo>
                    <a:cubicBezTo>
                      <a:pt x="147" y="687"/>
                      <a:pt x="114" y="690"/>
                      <a:pt x="92" y="701"/>
                    </a:cubicBezTo>
                    <a:cubicBezTo>
                      <a:pt x="55" y="719"/>
                      <a:pt x="45" y="751"/>
                      <a:pt x="0" y="751"/>
                    </a:cubicBezTo>
                  </a:path>
                </a:pathLst>
              </a:custGeom>
              <a:noFill/>
              <a:ln w="9525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it-IT"/>
              </a:p>
            </p:txBody>
          </p:sp>
          <p:sp>
            <p:nvSpPr>
              <p:cNvPr id="65558" name="Freeform 20"/>
              <p:cNvSpPr>
                <a:spLocks/>
              </p:cNvSpPr>
              <p:nvPr/>
            </p:nvSpPr>
            <p:spPr bwMode="auto">
              <a:xfrm>
                <a:off x="3064" y="2062"/>
                <a:ext cx="309" cy="17"/>
              </a:xfrm>
              <a:custGeom>
                <a:avLst/>
                <a:gdLst>
                  <a:gd name="T0" fmla="*/ 0 w 309"/>
                  <a:gd name="T1" fmla="*/ 17 h 17"/>
                  <a:gd name="T2" fmla="*/ 309 w 309"/>
                  <a:gd name="T3" fmla="*/ 0 h 17"/>
                  <a:gd name="T4" fmla="*/ 0 60000 65536"/>
                  <a:gd name="T5" fmla="*/ 0 60000 65536"/>
                  <a:gd name="T6" fmla="*/ 0 w 309"/>
                  <a:gd name="T7" fmla="*/ 0 h 17"/>
                  <a:gd name="T8" fmla="*/ 309 w 309"/>
                  <a:gd name="T9" fmla="*/ 17 h 17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09" h="17">
                    <a:moveTo>
                      <a:pt x="0" y="17"/>
                    </a:moveTo>
                    <a:cubicBezTo>
                      <a:pt x="10" y="17"/>
                      <a:pt x="221" y="0"/>
                      <a:pt x="309" y="0"/>
                    </a:cubicBezTo>
                  </a:path>
                </a:pathLst>
              </a:custGeom>
              <a:noFill/>
              <a:ln w="9525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it-IT"/>
              </a:p>
            </p:txBody>
          </p:sp>
        </p:grpSp>
        <p:sp>
          <p:nvSpPr>
            <p:cNvPr id="65555" name="Freeform 21"/>
            <p:cNvSpPr>
              <a:spLocks/>
            </p:cNvSpPr>
            <p:nvPr/>
          </p:nvSpPr>
          <p:spPr bwMode="auto">
            <a:xfrm>
              <a:off x="3047" y="2780"/>
              <a:ext cx="334" cy="9"/>
            </a:xfrm>
            <a:custGeom>
              <a:avLst/>
              <a:gdLst>
                <a:gd name="T0" fmla="*/ 0 w 334"/>
                <a:gd name="T1" fmla="*/ 0 h 9"/>
                <a:gd name="T2" fmla="*/ 334 w 334"/>
                <a:gd name="T3" fmla="*/ 8 h 9"/>
                <a:gd name="T4" fmla="*/ 0 60000 65536"/>
                <a:gd name="T5" fmla="*/ 0 60000 65536"/>
                <a:gd name="T6" fmla="*/ 0 w 334"/>
                <a:gd name="T7" fmla="*/ 0 h 9"/>
                <a:gd name="T8" fmla="*/ 334 w 334"/>
                <a:gd name="T9" fmla="*/ 9 h 9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334" h="9">
                  <a:moveTo>
                    <a:pt x="0" y="0"/>
                  </a:moveTo>
                  <a:cubicBezTo>
                    <a:pt x="256" y="9"/>
                    <a:pt x="145" y="8"/>
                    <a:pt x="334" y="8"/>
                  </a:cubicBezTo>
                </a:path>
              </a:pathLst>
            </a:cu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65556" name="Text Box 22"/>
            <p:cNvSpPr txBox="1">
              <a:spLocks noChangeArrowheads="1"/>
            </p:cNvSpPr>
            <p:nvPr/>
          </p:nvSpPr>
          <p:spPr bwMode="auto">
            <a:xfrm>
              <a:off x="4513" y="1285"/>
              <a:ext cx="590" cy="1102"/>
            </a:xfrm>
            <a:prstGeom prst="rect">
              <a:avLst/>
            </a:prstGeom>
            <a:noFill/>
            <a:ln w="9525">
              <a:solidFill>
                <a:srgbClr val="000099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it-IT" sz="1800" b="1">
                  <a:solidFill>
                    <a:srgbClr val="000099"/>
                  </a:solidFill>
                  <a:latin typeface="Arial" charset="0"/>
                </a:rPr>
                <a:t>APC:</a:t>
              </a:r>
            </a:p>
            <a:p>
              <a:r>
                <a:rPr lang="it-IT" sz="1800" b="1">
                  <a:solidFill>
                    <a:srgbClr val="000000"/>
                  </a:solidFill>
                  <a:latin typeface="Arial" charset="0"/>
                </a:rPr>
                <a:t>USA 3.8%</a:t>
              </a:r>
            </a:p>
            <a:p>
              <a:endParaRPr lang="it-IT" sz="1800" b="1">
                <a:solidFill>
                  <a:srgbClr val="000000"/>
                </a:solidFill>
                <a:latin typeface="Arial" charset="0"/>
              </a:endParaRPr>
            </a:p>
            <a:p>
              <a:r>
                <a:rPr lang="it-IT" sz="1800" b="1">
                  <a:solidFill>
                    <a:srgbClr val="FF0000"/>
                  </a:solidFill>
                  <a:latin typeface="Arial" charset="0"/>
                </a:rPr>
                <a:t>Italy 4.0%</a:t>
              </a:r>
            </a:p>
          </p:txBody>
        </p:sp>
      </p:grp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ext Box 2"/>
          <p:cNvSpPr txBox="1">
            <a:spLocks noChangeArrowheads="1"/>
          </p:cNvSpPr>
          <p:nvPr/>
        </p:nvSpPr>
        <p:spPr bwMode="auto">
          <a:xfrm>
            <a:off x="250825" y="476250"/>
            <a:ext cx="86836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3600" b="1">
                <a:solidFill>
                  <a:srgbClr val="FFFF00"/>
                </a:solidFill>
                <a:latin typeface="Arial" charset="0"/>
              </a:rPr>
              <a:t>Trend incidence of papillary thyroid cancer by size in USA (1988-2002)</a:t>
            </a:r>
          </a:p>
        </p:txBody>
      </p:sp>
      <p:pic>
        <p:nvPicPr>
          <p:cNvPr id="6656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13075" y="6115050"/>
            <a:ext cx="3159125" cy="438150"/>
          </a:xfrm>
          <a:prstGeom prst="rect">
            <a:avLst/>
          </a:prstGeom>
          <a:noFill/>
          <a:ln w="38100">
            <a:solidFill>
              <a:srgbClr val="CC3300"/>
            </a:solidFill>
            <a:miter lim="800000"/>
            <a:headEnd/>
            <a:tailEnd/>
          </a:ln>
        </p:spPr>
      </p:pic>
      <p:pic>
        <p:nvPicPr>
          <p:cNvPr id="6656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16038" y="2147888"/>
            <a:ext cx="6553200" cy="36893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4350" y="1157288"/>
            <a:ext cx="5761038" cy="5508625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6758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1250" y="200025"/>
            <a:ext cx="7107238" cy="858838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4" name="Rettangolo 3"/>
          <p:cNvSpPr/>
          <p:nvPr/>
        </p:nvSpPr>
        <p:spPr>
          <a:xfrm>
            <a:off x="1908175" y="1484313"/>
            <a:ext cx="5472113" cy="64928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5" name="Rettangolo 4"/>
          <p:cNvSpPr/>
          <p:nvPr/>
        </p:nvSpPr>
        <p:spPr>
          <a:xfrm>
            <a:off x="1938338" y="3295650"/>
            <a:ext cx="5327650" cy="89535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6" name="Rettangolo 5"/>
          <p:cNvSpPr/>
          <p:nvPr/>
        </p:nvSpPr>
        <p:spPr>
          <a:xfrm>
            <a:off x="1979613" y="5157788"/>
            <a:ext cx="5113337" cy="5746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142875"/>
            <a:ext cx="5910263" cy="623887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6861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52588" y="6524625"/>
            <a:ext cx="2819400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48400" y="2924175"/>
            <a:ext cx="2686050" cy="433388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68613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94438" y="3716338"/>
            <a:ext cx="2593975" cy="360362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CasellaDiTesto 1"/>
          <p:cNvSpPr txBox="1">
            <a:spLocks noChangeArrowheads="1"/>
          </p:cNvSpPr>
          <p:nvPr/>
        </p:nvSpPr>
        <p:spPr bwMode="auto">
          <a:xfrm>
            <a:off x="293688" y="484188"/>
            <a:ext cx="8567737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chemeClr val="accent4"/>
                </a:solidFill>
                <a:latin typeface="Arial" charset="0"/>
              </a:rPr>
              <a:t>Entità del problema</a:t>
            </a:r>
          </a:p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chemeClr val="accent4"/>
                </a:solidFill>
                <a:latin typeface="Arial" charset="0"/>
              </a:rPr>
              <a:t>Prevenzione</a:t>
            </a:r>
          </a:p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chemeClr val="accent4"/>
                </a:solidFill>
                <a:latin typeface="Arial" charset="0"/>
              </a:rPr>
              <a:t>Disturbi correlati alle tireopatie e sintomatologia</a:t>
            </a:r>
          </a:p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chemeClr val="accent4"/>
                </a:solidFill>
                <a:latin typeface="Arial" charset="0"/>
              </a:rPr>
              <a:t>Miti da “sfatare”</a:t>
            </a:r>
          </a:p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chemeClr val="accent4"/>
                </a:solidFill>
                <a:latin typeface="Arial" charset="0"/>
              </a:rPr>
              <a:t>Screening</a:t>
            </a:r>
          </a:p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rgbClr val="FFFF00"/>
                </a:solidFill>
                <a:latin typeface="Arial" charset="0"/>
              </a:rPr>
              <a:t>Esami diagnostici</a:t>
            </a:r>
          </a:p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chemeClr val="accent4"/>
                </a:solidFill>
                <a:latin typeface="Arial" charset="0"/>
              </a:rPr>
              <a:t>Novità terapeutiche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/>
        </p:nvGraphicFramePr>
        <p:xfrm>
          <a:off x="225425" y="906463"/>
          <a:ext cx="8656638" cy="31702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51544"/>
                <a:gridCol w="1800200"/>
                <a:gridCol w="2204115"/>
                <a:gridCol w="1900342"/>
              </a:tblGrid>
              <a:tr h="370840">
                <a:tc>
                  <a:txBody>
                    <a:bodyPr/>
                    <a:lstStyle/>
                    <a:p>
                      <a:r>
                        <a:rPr lang="it-IT" sz="2000" b="1" dirty="0" smtClean="0">
                          <a:latin typeface="Arial" pitchFamily="34" charset="0"/>
                          <a:cs typeface="Arial" pitchFamily="34" charset="0"/>
                        </a:rPr>
                        <a:t>Esame</a:t>
                      </a:r>
                      <a:endParaRPr lang="it-IT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0070C0">
                            <a:shade val="30000"/>
                            <a:satMod val="115000"/>
                          </a:srgbClr>
                        </a:gs>
                        <a:gs pos="50000">
                          <a:srgbClr val="0070C0">
                            <a:shade val="67500"/>
                            <a:satMod val="115000"/>
                          </a:srgbClr>
                        </a:gs>
                        <a:gs pos="100000">
                          <a:srgbClr val="0070C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b="1" dirty="0" smtClean="0">
                          <a:latin typeface="Arial" pitchFamily="34" charset="0"/>
                          <a:cs typeface="Arial" pitchFamily="34" charset="0"/>
                        </a:rPr>
                        <a:t>Screening</a:t>
                      </a:r>
                      <a:endParaRPr lang="it-IT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0070C0">
                            <a:shade val="30000"/>
                            <a:satMod val="115000"/>
                          </a:srgbClr>
                        </a:gs>
                        <a:gs pos="50000">
                          <a:srgbClr val="0070C0">
                            <a:shade val="67500"/>
                            <a:satMod val="115000"/>
                          </a:srgbClr>
                        </a:gs>
                        <a:gs pos="100000">
                          <a:srgbClr val="0070C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b="1" dirty="0" smtClean="0">
                          <a:latin typeface="Arial" pitchFamily="34" charset="0"/>
                          <a:cs typeface="Arial" pitchFamily="34" charset="0"/>
                        </a:rPr>
                        <a:t>Diagnosi</a:t>
                      </a:r>
                      <a:endParaRPr lang="it-IT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0070C0">
                            <a:shade val="30000"/>
                            <a:satMod val="115000"/>
                          </a:srgbClr>
                        </a:gs>
                        <a:gs pos="50000">
                          <a:srgbClr val="0070C0">
                            <a:shade val="67500"/>
                            <a:satMod val="115000"/>
                          </a:srgbClr>
                        </a:gs>
                        <a:gs pos="100000">
                          <a:srgbClr val="0070C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b="1" dirty="0" smtClean="0">
                          <a:latin typeface="Arial" pitchFamily="34" charset="0"/>
                          <a:cs typeface="Arial" pitchFamily="34" charset="0"/>
                        </a:rPr>
                        <a:t>Follow-up</a:t>
                      </a:r>
                      <a:endParaRPr lang="it-IT" sz="20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0070C0">
                            <a:shade val="30000"/>
                            <a:satMod val="115000"/>
                          </a:srgbClr>
                        </a:gs>
                        <a:gs pos="50000">
                          <a:srgbClr val="0070C0">
                            <a:shade val="67500"/>
                            <a:satMod val="115000"/>
                          </a:srgbClr>
                        </a:gs>
                        <a:gs pos="100000">
                          <a:srgbClr val="0070C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sz="2000" b="1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TSH</a:t>
                      </a:r>
                    </a:p>
                  </a:txBody>
                  <a:tcPr>
                    <a:gradFill flip="none" rotWithShape="1">
                      <a:gsLst>
                        <a:gs pos="0">
                          <a:srgbClr val="0070C0">
                            <a:shade val="30000"/>
                            <a:satMod val="115000"/>
                          </a:srgbClr>
                        </a:gs>
                        <a:gs pos="50000">
                          <a:srgbClr val="0070C0">
                            <a:shade val="67500"/>
                            <a:satMod val="115000"/>
                          </a:srgbClr>
                        </a:gs>
                        <a:gs pos="100000">
                          <a:srgbClr val="0070C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2000" b="1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0070C0">
                            <a:shade val="30000"/>
                            <a:satMod val="115000"/>
                          </a:srgbClr>
                        </a:gs>
                        <a:gs pos="50000">
                          <a:srgbClr val="0070C0">
                            <a:shade val="67500"/>
                            <a:satMod val="115000"/>
                          </a:srgbClr>
                        </a:gs>
                        <a:gs pos="100000">
                          <a:srgbClr val="0070C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SI</a:t>
                      </a:r>
                      <a:endParaRPr lang="it-IT" sz="2000" b="1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0070C0">
                            <a:shade val="30000"/>
                            <a:satMod val="115000"/>
                          </a:srgbClr>
                        </a:gs>
                        <a:gs pos="50000">
                          <a:srgbClr val="0070C0">
                            <a:shade val="67500"/>
                            <a:satMod val="115000"/>
                          </a:srgbClr>
                        </a:gs>
                        <a:gs pos="100000">
                          <a:srgbClr val="0070C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SI</a:t>
                      </a:r>
                      <a:endParaRPr lang="it-IT" sz="2000" b="1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0070C0">
                            <a:shade val="30000"/>
                            <a:satMod val="115000"/>
                          </a:srgbClr>
                        </a:gs>
                        <a:gs pos="50000">
                          <a:srgbClr val="0070C0">
                            <a:shade val="67500"/>
                            <a:satMod val="115000"/>
                          </a:srgbClr>
                        </a:gs>
                        <a:gs pos="100000">
                          <a:srgbClr val="0070C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sz="2000" b="1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TSH reflex</a:t>
                      </a:r>
                      <a:endParaRPr lang="it-IT" sz="2000" b="1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0070C0">
                            <a:shade val="30000"/>
                            <a:satMod val="115000"/>
                          </a:srgbClr>
                        </a:gs>
                        <a:gs pos="50000">
                          <a:srgbClr val="0070C0">
                            <a:shade val="67500"/>
                            <a:satMod val="115000"/>
                          </a:srgbClr>
                        </a:gs>
                        <a:gs pos="100000">
                          <a:srgbClr val="0070C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?</a:t>
                      </a:r>
                      <a:endParaRPr lang="it-IT" sz="2000" b="1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0070C0">
                            <a:shade val="30000"/>
                            <a:satMod val="115000"/>
                          </a:srgbClr>
                        </a:gs>
                        <a:gs pos="50000">
                          <a:srgbClr val="0070C0">
                            <a:shade val="67500"/>
                            <a:satMod val="115000"/>
                          </a:srgbClr>
                        </a:gs>
                        <a:gs pos="100000">
                          <a:srgbClr val="0070C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SI </a:t>
                      </a:r>
                      <a:r>
                        <a:rPr lang="it-IT" sz="14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(PRIMO ESAME)</a:t>
                      </a:r>
                      <a:endParaRPr lang="it-IT" sz="1400" b="1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0070C0">
                            <a:shade val="30000"/>
                            <a:satMod val="115000"/>
                          </a:srgbClr>
                        </a:gs>
                        <a:gs pos="50000">
                          <a:srgbClr val="0070C0">
                            <a:shade val="67500"/>
                            <a:satMod val="115000"/>
                          </a:srgbClr>
                        </a:gs>
                        <a:gs pos="100000">
                          <a:srgbClr val="0070C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NO</a:t>
                      </a:r>
                      <a:endParaRPr lang="it-IT" sz="2000" b="1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0070C0">
                            <a:shade val="30000"/>
                            <a:satMod val="115000"/>
                          </a:srgbClr>
                        </a:gs>
                        <a:gs pos="50000">
                          <a:srgbClr val="0070C0">
                            <a:shade val="67500"/>
                            <a:satMod val="115000"/>
                          </a:srgbClr>
                        </a:gs>
                        <a:gs pos="100000">
                          <a:srgbClr val="0070C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sz="2000" b="1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fT3</a:t>
                      </a:r>
                      <a:endParaRPr lang="it-IT" sz="2000" b="1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0070C0">
                            <a:shade val="30000"/>
                            <a:satMod val="115000"/>
                          </a:srgbClr>
                        </a:gs>
                        <a:gs pos="50000">
                          <a:srgbClr val="0070C0">
                            <a:shade val="67500"/>
                            <a:satMod val="115000"/>
                          </a:srgbClr>
                        </a:gs>
                        <a:gs pos="100000">
                          <a:srgbClr val="0070C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2000" b="1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0070C0">
                            <a:shade val="30000"/>
                            <a:satMod val="115000"/>
                          </a:srgbClr>
                        </a:gs>
                        <a:gs pos="50000">
                          <a:srgbClr val="0070C0">
                            <a:shade val="67500"/>
                            <a:satMod val="115000"/>
                          </a:srgbClr>
                        </a:gs>
                        <a:gs pos="100000">
                          <a:srgbClr val="0070C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IPERTIROIDISMO</a:t>
                      </a:r>
                      <a:endParaRPr lang="it-IT" sz="1600" b="1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0070C0">
                            <a:shade val="30000"/>
                            <a:satMod val="115000"/>
                          </a:srgbClr>
                        </a:gs>
                        <a:gs pos="50000">
                          <a:srgbClr val="0070C0">
                            <a:shade val="67500"/>
                            <a:satMod val="115000"/>
                          </a:srgbClr>
                        </a:gs>
                        <a:gs pos="100000">
                          <a:srgbClr val="0070C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2000" b="1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0070C0">
                            <a:shade val="30000"/>
                            <a:satMod val="115000"/>
                          </a:srgbClr>
                        </a:gs>
                        <a:gs pos="50000">
                          <a:srgbClr val="0070C0">
                            <a:shade val="67500"/>
                            <a:satMod val="115000"/>
                          </a:srgbClr>
                        </a:gs>
                        <a:gs pos="100000">
                          <a:srgbClr val="0070C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sz="2000" b="1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fT4</a:t>
                      </a:r>
                      <a:endParaRPr lang="it-IT" sz="2000" b="1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0070C0">
                            <a:shade val="30000"/>
                            <a:satMod val="115000"/>
                          </a:srgbClr>
                        </a:gs>
                        <a:gs pos="50000">
                          <a:srgbClr val="0070C0">
                            <a:shade val="67500"/>
                            <a:satMod val="115000"/>
                          </a:srgbClr>
                        </a:gs>
                        <a:gs pos="100000">
                          <a:srgbClr val="0070C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2000" b="1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0070C0">
                            <a:shade val="30000"/>
                            <a:satMod val="115000"/>
                          </a:srgbClr>
                        </a:gs>
                        <a:gs pos="50000">
                          <a:srgbClr val="0070C0">
                            <a:shade val="67500"/>
                            <a:satMod val="115000"/>
                          </a:srgbClr>
                        </a:gs>
                        <a:gs pos="100000">
                          <a:srgbClr val="0070C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SI</a:t>
                      </a:r>
                      <a:endParaRPr lang="it-IT" sz="2000" b="1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0070C0">
                            <a:shade val="30000"/>
                            <a:satMod val="115000"/>
                          </a:srgbClr>
                        </a:gs>
                        <a:gs pos="50000">
                          <a:srgbClr val="0070C0">
                            <a:shade val="67500"/>
                            <a:satMod val="115000"/>
                          </a:srgbClr>
                        </a:gs>
                        <a:gs pos="100000">
                          <a:srgbClr val="0070C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SI/NO</a:t>
                      </a:r>
                      <a:endParaRPr lang="it-IT" sz="2000" b="1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0070C0">
                            <a:shade val="30000"/>
                            <a:satMod val="115000"/>
                          </a:srgbClr>
                        </a:gs>
                        <a:gs pos="50000">
                          <a:srgbClr val="0070C0">
                            <a:shade val="67500"/>
                            <a:satMod val="115000"/>
                          </a:srgbClr>
                        </a:gs>
                        <a:gs pos="100000">
                          <a:srgbClr val="0070C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sz="2000" b="1" dirty="0" err="1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AbTPO</a:t>
                      </a:r>
                      <a:r>
                        <a:rPr lang="it-IT" sz="2000" b="1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 (e </a:t>
                      </a:r>
                      <a:r>
                        <a:rPr lang="it-IT" sz="2000" b="1" dirty="0" err="1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AbTg</a:t>
                      </a:r>
                      <a:r>
                        <a:rPr lang="it-IT" sz="2000" b="1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lang="it-IT" sz="2000" b="1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0070C0">
                            <a:shade val="30000"/>
                            <a:satMod val="115000"/>
                          </a:srgbClr>
                        </a:gs>
                        <a:gs pos="50000">
                          <a:srgbClr val="0070C0">
                            <a:shade val="67500"/>
                            <a:satMod val="115000"/>
                          </a:srgbClr>
                        </a:gs>
                        <a:gs pos="100000">
                          <a:srgbClr val="0070C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2000" b="1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0070C0">
                            <a:shade val="30000"/>
                            <a:satMod val="115000"/>
                          </a:srgbClr>
                        </a:gs>
                        <a:gs pos="50000">
                          <a:srgbClr val="0070C0">
                            <a:shade val="67500"/>
                            <a:satMod val="115000"/>
                          </a:srgbClr>
                        </a:gs>
                        <a:gs pos="100000">
                          <a:srgbClr val="0070C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SI</a:t>
                      </a:r>
                      <a:endParaRPr lang="it-IT" sz="2000" b="1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0070C0">
                            <a:shade val="30000"/>
                            <a:satMod val="115000"/>
                          </a:srgbClr>
                        </a:gs>
                        <a:gs pos="50000">
                          <a:srgbClr val="0070C0">
                            <a:shade val="67500"/>
                            <a:satMod val="115000"/>
                          </a:srgbClr>
                        </a:gs>
                        <a:gs pos="100000">
                          <a:srgbClr val="0070C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NO</a:t>
                      </a:r>
                      <a:endParaRPr lang="it-IT" sz="2000" b="1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0070C0">
                            <a:shade val="30000"/>
                            <a:satMod val="115000"/>
                          </a:srgbClr>
                        </a:gs>
                        <a:gs pos="50000">
                          <a:srgbClr val="0070C0">
                            <a:shade val="67500"/>
                            <a:satMod val="115000"/>
                          </a:srgbClr>
                        </a:gs>
                        <a:gs pos="100000">
                          <a:srgbClr val="0070C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sz="2000" b="1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Eco tiroide</a:t>
                      </a:r>
                      <a:endParaRPr lang="it-IT" sz="2000" b="1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0070C0">
                            <a:shade val="30000"/>
                            <a:satMod val="115000"/>
                          </a:srgbClr>
                        </a:gs>
                        <a:gs pos="50000">
                          <a:srgbClr val="0070C0">
                            <a:shade val="67500"/>
                            <a:satMod val="115000"/>
                          </a:srgbClr>
                        </a:gs>
                        <a:gs pos="100000">
                          <a:srgbClr val="0070C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?</a:t>
                      </a:r>
                      <a:endParaRPr lang="it-IT" sz="2000" b="1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0070C0">
                            <a:shade val="30000"/>
                            <a:satMod val="115000"/>
                          </a:srgbClr>
                        </a:gs>
                        <a:gs pos="50000">
                          <a:srgbClr val="0070C0">
                            <a:shade val="67500"/>
                            <a:satMod val="115000"/>
                          </a:srgbClr>
                        </a:gs>
                        <a:gs pos="100000">
                          <a:srgbClr val="0070C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SI</a:t>
                      </a:r>
                      <a:endParaRPr lang="it-IT" sz="2000" b="1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0070C0">
                            <a:shade val="30000"/>
                            <a:satMod val="115000"/>
                          </a:srgbClr>
                        </a:gs>
                        <a:gs pos="50000">
                          <a:srgbClr val="0070C0">
                            <a:shade val="67500"/>
                            <a:satMod val="115000"/>
                          </a:srgbClr>
                        </a:gs>
                        <a:gs pos="100000">
                          <a:srgbClr val="0070C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0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SI</a:t>
                      </a:r>
                      <a:endParaRPr lang="it-IT" sz="2000" b="1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0070C0">
                            <a:shade val="30000"/>
                            <a:satMod val="115000"/>
                          </a:srgbClr>
                        </a:gs>
                        <a:gs pos="50000">
                          <a:srgbClr val="0070C0">
                            <a:shade val="67500"/>
                            <a:satMod val="115000"/>
                          </a:srgbClr>
                        </a:gs>
                        <a:gs pos="100000">
                          <a:srgbClr val="0070C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it-IT" sz="2000" b="1" dirty="0" smtClean="0">
                          <a:solidFill>
                            <a:srgbClr val="FFFF00"/>
                          </a:solidFill>
                          <a:latin typeface="Arial" pitchFamily="34" charset="0"/>
                          <a:cs typeface="Arial" pitchFamily="34" charset="0"/>
                        </a:rPr>
                        <a:t>Scintigrafia tiroidea</a:t>
                      </a:r>
                      <a:endParaRPr lang="it-IT" sz="2000" b="1" dirty="0">
                        <a:solidFill>
                          <a:srgbClr val="FFFF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0070C0">
                            <a:shade val="30000"/>
                            <a:satMod val="115000"/>
                          </a:srgbClr>
                        </a:gs>
                        <a:gs pos="50000">
                          <a:srgbClr val="0070C0">
                            <a:shade val="67500"/>
                            <a:satMod val="115000"/>
                          </a:srgbClr>
                        </a:gs>
                        <a:gs pos="100000">
                          <a:srgbClr val="0070C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2000" b="1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0070C0">
                            <a:shade val="30000"/>
                            <a:satMod val="115000"/>
                          </a:srgbClr>
                        </a:gs>
                        <a:gs pos="50000">
                          <a:srgbClr val="0070C0">
                            <a:shade val="67500"/>
                            <a:satMod val="115000"/>
                          </a:srgbClr>
                        </a:gs>
                        <a:gs pos="100000">
                          <a:srgbClr val="0070C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b="1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IPERTIROIDISMO</a:t>
                      </a:r>
                      <a:endParaRPr lang="it-IT" sz="1600" b="1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0070C0">
                            <a:shade val="30000"/>
                            <a:satMod val="115000"/>
                          </a:srgbClr>
                        </a:gs>
                        <a:gs pos="50000">
                          <a:srgbClr val="0070C0">
                            <a:shade val="67500"/>
                            <a:satMod val="115000"/>
                          </a:srgbClr>
                        </a:gs>
                        <a:gs pos="100000">
                          <a:srgbClr val="0070C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it-IT" sz="2000" b="1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rgbClr val="0070C0">
                            <a:shade val="30000"/>
                            <a:satMod val="115000"/>
                          </a:srgbClr>
                        </a:gs>
                        <a:gs pos="50000">
                          <a:srgbClr val="0070C0">
                            <a:shade val="67500"/>
                            <a:satMod val="115000"/>
                          </a:srgbClr>
                        </a:gs>
                        <a:gs pos="100000">
                          <a:srgbClr val="0070C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</a:tbl>
          </a:graphicData>
        </a:graphic>
      </p:graphicFrame>
      <p:pic>
        <p:nvPicPr>
          <p:cNvPr id="7070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3213" y="5014913"/>
            <a:ext cx="8574087" cy="717550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7070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875" y="6092825"/>
            <a:ext cx="7878763" cy="504825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cxnSp>
        <p:nvCxnSpPr>
          <p:cNvPr id="6" name="Connettore 2 5"/>
          <p:cNvCxnSpPr/>
          <p:nvPr/>
        </p:nvCxnSpPr>
        <p:spPr>
          <a:xfrm flipH="1">
            <a:off x="7019925" y="3141663"/>
            <a:ext cx="647700" cy="1727200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CasellaDiTesto 1"/>
          <p:cNvSpPr txBox="1">
            <a:spLocks noChangeArrowheads="1"/>
          </p:cNvSpPr>
          <p:nvPr/>
        </p:nvSpPr>
        <p:spPr bwMode="auto">
          <a:xfrm>
            <a:off x="293688" y="484188"/>
            <a:ext cx="8567737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chemeClr val="accent4"/>
                </a:solidFill>
                <a:latin typeface="Arial" charset="0"/>
              </a:rPr>
              <a:t>Entità del problema</a:t>
            </a:r>
          </a:p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chemeClr val="accent4"/>
                </a:solidFill>
                <a:latin typeface="Arial" charset="0"/>
              </a:rPr>
              <a:t>Prevenzione</a:t>
            </a:r>
          </a:p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chemeClr val="accent4"/>
                </a:solidFill>
                <a:latin typeface="Arial" charset="0"/>
              </a:rPr>
              <a:t>Disturbi correlati alle tireopatie e sintomatologia</a:t>
            </a:r>
          </a:p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chemeClr val="accent4"/>
                </a:solidFill>
                <a:latin typeface="Arial" charset="0"/>
              </a:rPr>
              <a:t>Miti da “sfatare”</a:t>
            </a:r>
          </a:p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chemeClr val="accent4"/>
                </a:solidFill>
                <a:latin typeface="Arial" charset="0"/>
              </a:rPr>
              <a:t>Screening</a:t>
            </a:r>
          </a:p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chemeClr val="accent4"/>
                </a:solidFill>
                <a:latin typeface="Arial" charset="0"/>
              </a:rPr>
              <a:t>Esami diagnostici</a:t>
            </a:r>
          </a:p>
          <a:p>
            <a:pPr>
              <a:buFont typeface="Arial" charset="0"/>
              <a:buChar char="•"/>
              <a:defRPr/>
            </a:pPr>
            <a:r>
              <a:rPr lang="it-IT" sz="4800" dirty="0">
                <a:solidFill>
                  <a:srgbClr val="FFFF00"/>
                </a:solidFill>
                <a:latin typeface="Arial" charset="0"/>
              </a:rPr>
              <a:t>Novità terapeutiche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ext Box 2"/>
          <p:cNvSpPr txBox="1">
            <a:spLocks noChangeArrowheads="1"/>
          </p:cNvSpPr>
          <p:nvPr/>
        </p:nvSpPr>
        <p:spPr bwMode="auto">
          <a:xfrm>
            <a:off x="6300788" y="1171575"/>
            <a:ext cx="2119312" cy="584200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3200" b="1">
                <a:solidFill>
                  <a:srgbClr val="FFFF00"/>
                </a:solidFill>
                <a:latin typeface="Arial" charset="0"/>
              </a:rPr>
              <a:t>Ipotalamo</a:t>
            </a:r>
          </a:p>
        </p:txBody>
      </p:sp>
      <p:grpSp>
        <p:nvGrpSpPr>
          <p:cNvPr id="72707" name="Group 3"/>
          <p:cNvGrpSpPr>
            <a:grpSpLocks/>
          </p:cNvGrpSpPr>
          <p:nvPr/>
        </p:nvGrpSpPr>
        <p:grpSpPr bwMode="auto">
          <a:xfrm>
            <a:off x="6938963" y="1933575"/>
            <a:ext cx="1069975" cy="1620838"/>
            <a:chOff x="2599" y="1008"/>
            <a:chExt cx="674" cy="1021"/>
          </a:xfrm>
        </p:grpSpPr>
        <p:sp>
          <p:nvSpPr>
            <p:cNvPr id="72734" name="AutoShape 4"/>
            <p:cNvSpPr>
              <a:spLocks noChangeArrowheads="1"/>
            </p:cNvSpPr>
            <p:nvPr/>
          </p:nvSpPr>
          <p:spPr bwMode="auto">
            <a:xfrm>
              <a:off x="2766" y="1008"/>
              <a:ext cx="162" cy="384"/>
            </a:xfrm>
            <a:prstGeom prst="downArrow">
              <a:avLst>
                <a:gd name="adj1" fmla="val 50000"/>
                <a:gd name="adj2" fmla="val 59259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it-IT">
                <a:latin typeface="Arial" charset="0"/>
              </a:endParaRPr>
            </a:p>
          </p:txBody>
        </p:sp>
        <p:sp>
          <p:nvSpPr>
            <p:cNvPr id="72735" name="Text Box 5"/>
            <p:cNvSpPr txBox="1">
              <a:spLocks noChangeArrowheads="1"/>
            </p:cNvSpPr>
            <p:nvPr/>
          </p:nvSpPr>
          <p:spPr bwMode="auto">
            <a:xfrm>
              <a:off x="2599" y="1358"/>
              <a:ext cx="53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sz="2400" b="1">
                  <a:solidFill>
                    <a:srgbClr val="FFFF00"/>
                  </a:solidFill>
                  <a:latin typeface="Arial" charset="0"/>
                </a:rPr>
                <a:t>TRH</a:t>
              </a:r>
            </a:p>
          </p:txBody>
        </p:sp>
        <p:sp>
          <p:nvSpPr>
            <p:cNvPr id="72736" name="AutoShape 6"/>
            <p:cNvSpPr>
              <a:spLocks noChangeArrowheads="1"/>
            </p:cNvSpPr>
            <p:nvPr/>
          </p:nvSpPr>
          <p:spPr bwMode="auto">
            <a:xfrm>
              <a:off x="2770" y="1645"/>
              <a:ext cx="162" cy="384"/>
            </a:xfrm>
            <a:prstGeom prst="downArrow">
              <a:avLst>
                <a:gd name="adj1" fmla="val 50000"/>
                <a:gd name="adj2" fmla="val 59259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it-IT">
                <a:latin typeface="Arial" charset="0"/>
              </a:endParaRPr>
            </a:p>
          </p:txBody>
        </p:sp>
        <p:sp>
          <p:nvSpPr>
            <p:cNvPr id="72737" name="Oval 7"/>
            <p:cNvSpPr>
              <a:spLocks noChangeArrowheads="1"/>
            </p:cNvSpPr>
            <p:nvPr/>
          </p:nvSpPr>
          <p:spPr bwMode="auto">
            <a:xfrm>
              <a:off x="3024" y="1680"/>
              <a:ext cx="240" cy="24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>
                <a:latin typeface="Arial" charset="0"/>
              </a:endParaRPr>
            </a:p>
          </p:txBody>
        </p:sp>
        <p:sp>
          <p:nvSpPr>
            <p:cNvPr id="72738" name="Text Box 8"/>
            <p:cNvSpPr txBox="1">
              <a:spLocks noChangeArrowheads="1"/>
            </p:cNvSpPr>
            <p:nvPr/>
          </p:nvSpPr>
          <p:spPr bwMode="auto">
            <a:xfrm>
              <a:off x="3024" y="1632"/>
              <a:ext cx="249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sz="2800" b="1">
                  <a:solidFill>
                    <a:srgbClr val="FF3300"/>
                  </a:solidFill>
                  <a:latin typeface="Arial" charset="0"/>
                </a:rPr>
                <a:t>+</a:t>
              </a:r>
            </a:p>
          </p:txBody>
        </p:sp>
      </p:grpSp>
      <p:sp>
        <p:nvSpPr>
          <p:cNvPr id="72708" name="Text Box 9"/>
          <p:cNvSpPr txBox="1">
            <a:spLocks noChangeArrowheads="1"/>
          </p:cNvSpPr>
          <p:nvPr/>
        </p:nvSpPr>
        <p:spPr bwMode="auto">
          <a:xfrm>
            <a:off x="6756400" y="3662363"/>
            <a:ext cx="1241425" cy="523875"/>
          </a:xfrm>
          <a:prstGeom prst="rect">
            <a:avLst/>
          </a:prstGeom>
          <a:noFill/>
          <a:ln w="38100">
            <a:solidFill>
              <a:srgbClr val="66FF33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it-IT" sz="2800" b="1">
                <a:solidFill>
                  <a:srgbClr val="66FF33"/>
                </a:solidFill>
                <a:latin typeface="Arial" charset="0"/>
              </a:rPr>
              <a:t>Ipofisi</a:t>
            </a:r>
          </a:p>
        </p:txBody>
      </p:sp>
      <p:grpSp>
        <p:nvGrpSpPr>
          <p:cNvPr id="72709" name="Group 10"/>
          <p:cNvGrpSpPr>
            <a:grpSpLocks/>
          </p:cNvGrpSpPr>
          <p:nvPr/>
        </p:nvGrpSpPr>
        <p:grpSpPr bwMode="auto">
          <a:xfrm>
            <a:off x="6950075" y="4371975"/>
            <a:ext cx="1058863" cy="1600200"/>
            <a:chOff x="2928" y="2352"/>
            <a:chExt cx="667" cy="1008"/>
          </a:xfrm>
        </p:grpSpPr>
        <p:sp>
          <p:nvSpPr>
            <p:cNvPr id="72729" name="AutoShape 11"/>
            <p:cNvSpPr>
              <a:spLocks noChangeArrowheads="1"/>
            </p:cNvSpPr>
            <p:nvPr/>
          </p:nvSpPr>
          <p:spPr bwMode="auto">
            <a:xfrm>
              <a:off x="3099" y="2352"/>
              <a:ext cx="162" cy="384"/>
            </a:xfrm>
            <a:prstGeom prst="downArrow">
              <a:avLst>
                <a:gd name="adj1" fmla="val 50000"/>
                <a:gd name="adj2" fmla="val 59259"/>
              </a:avLst>
            </a:prstGeom>
            <a:solidFill>
              <a:srgbClr val="66FF3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it-IT">
                <a:latin typeface="Arial" charset="0"/>
              </a:endParaRPr>
            </a:p>
          </p:txBody>
        </p:sp>
        <p:sp>
          <p:nvSpPr>
            <p:cNvPr id="72730" name="AutoShape 12"/>
            <p:cNvSpPr>
              <a:spLocks noChangeArrowheads="1"/>
            </p:cNvSpPr>
            <p:nvPr/>
          </p:nvSpPr>
          <p:spPr bwMode="auto">
            <a:xfrm>
              <a:off x="3106" y="2976"/>
              <a:ext cx="162" cy="384"/>
            </a:xfrm>
            <a:prstGeom prst="downArrow">
              <a:avLst>
                <a:gd name="adj1" fmla="val 50000"/>
                <a:gd name="adj2" fmla="val 59259"/>
              </a:avLst>
            </a:prstGeom>
            <a:solidFill>
              <a:srgbClr val="66FF3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it-IT">
                <a:latin typeface="Arial" charset="0"/>
              </a:endParaRPr>
            </a:p>
          </p:txBody>
        </p:sp>
        <p:sp>
          <p:nvSpPr>
            <p:cNvPr id="72731" name="Text Box 13"/>
            <p:cNvSpPr txBox="1">
              <a:spLocks noChangeArrowheads="1"/>
            </p:cNvSpPr>
            <p:nvPr/>
          </p:nvSpPr>
          <p:spPr bwMode="auto">
            <a:xfrm>
              <a:off x="2928" y="2708"/>
              <a:ext cx="50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sz="2400" b="1">
                  <a:solidFill>
                    <a:srgbClr val="66FF33"/>
                  </a:solidFill>
                  <a:latin typeface="Arial" charset="0"/>
                </a:rPr>
                <a:t>TSH</a:t>
              </a:r>
            </a:p>
          </p:txBody>
        </p:sp>
        <p:sp>
          <p:nvSpPr>
            <p:cNvPr id="72732" name="Oval 14"/>
            <p:cNvSpPr>
              <a:spLocks noChangeArrowheads="1"/>
            </p:cNvSpPr>
            <p:nvPr/>
          </p:nvSpPr>
          <p:spPr bwMode="auto">
            <a:xfrm>
              <a:off x="3339" y="3024"/>
              <a:ext cx="240" cy="240"/>
            </a:xfrm>
            <a:prstGeom prst="ellipse">
              <a:avLst/>
            </a:prstGeom>
            <a:solidFill>
              <a:srgbClr val="66FF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>
                <a:latin typeface="Arial" charset="0"/>
              </a:endParaRPr>
            </a:p>
          </p:txBody>
        </p:sp>
        <p:sp>
          <p:nvSpPr>
            <p:cNvPr id="72733" name="Text Box 15"/>
            <p:cNvSpPr txBox="1">
              <a:spLocks noChangeArrowheads="1"/>
            </p:cNvSpPr>
            <p:nvPr/>
          </p:nvSpPr>
          <p:spPr bwMode="auto">
            <a:xfrm>
              <a:off x="3346" y="2971"/>
              <a:ext cx="249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sz="2800" b="1">
                  <a:solidFill>
                    <a:srgbClr val="FF3300"/>
                  </a:solidFill>
                  <a:latin typeface="Arial" charset="0"/>
                </a:rPr>
                <a:t>+</a:t>
              </a:r>
            </a:p>
          </p:txBody>
        </p:sp>
      </p:grpSp>
      <p:sp>
        <p:nvSpPr>
          <p:cNvPr id="72710" name="Text Box 16"/>
          <p:cNvSpPr txBox="1">
            <a:spLocks noChangeArrowheads="1"/>
          </p:cNvSpPr>
          <p:nvPr/>
        </p:nvSpPr>
        <p:spPr bwMode="auto">
          <a:xfrm>
            <a:off x="6731000" y="6124575"/>
            <a:ext cx="1376363" cy="523875"/>
          </a:xfrm>
          <a:prstGeom prst="rect">
            <a:avLst/>
          </a:prstGeom>
          <a:noFill/>
          <a:ln w="38100">
            <a:solidFill>
              <a:srgbClr val="66FF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2800" b="1">
                <a:solidFill>
                  <a:srgbClr val="66FFFF"/>
                </a:solidFill>
                <a:latin typeface="Arial" charset="0"/>
              </a:rPr>
              <a:t>Tiroide</a:t>
            </a:r>
          </a:p>
        </p:txBody>
      </p:sp>
      <p:sp>
        <p:nvSpPr>
          <p:cNvPr id="72711" name="AutoShape 17"/>
          <p:cNvSpPr>
            <a:spLocks noChangeArrowheads="1"/>
          </p:cNvSpPr>
          <p:nvPr/>
        </p:nvSpPr>
        <p:spPr bwMode="auto">
          <a:xfrm>
            <a:off x="5119688" y="6353175"/>
            <a:ext cx="1433512" cy="228600"/>
          </a:xfrm>
          <a:prstGeom prst="leftArrow">
            <a:avLst>
              <a:gd name="adj1" fmla="val 50000"/>
              <a:gd name="adj2" fmla="val 156771"/>
            </a:avLst>
          </a:prstGeom>
          <a:solidFill>
            <a:srgbClr val="66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72712" name="Text Box 18"/>
          <p:cNvSpPr txBox="1">
            <a:spLocks noChangeArrowheads="1"/>
          </p:cNvSpPr>
          <p:nvPr/>
        </p:nvSpPr>
        <p:spPr bwMode="auto">
          <a:xfrm>
            <a:off x="3973513" y="6200775"/>
            <a:ext cx="11445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2800" b="1">
                <a:solidFill>
                  <a:srgbClr val="FFFF00"/>
                </a:solidFill>
                <a:latin typeface="Arial" charset="0"/>
              </a:rPr>
              <a:t>T4-T3</a:t>
            </a:r>
          </a:p>
        </p:txBody>
      </p:sp>
      <p:sp>
        <p:nvSpPr>
          <p:cNvPr id="72713" name="AutoShape 19"/>
          <p:cNvSpPr>
            <a:spLocks noChangeArrowheads="1"/>
          </p:cNvSpPr>
          <p:nvPr/>
        </p:nvSpPr>
        <p:spPr bwMode="auto">
          <a:xfrm>
            <a:off x="4419600" y="5072063"/>
            <a:ext cx="228600" cy="976312"/>
          </a:xfrm>
          <a:prstGeom prst="upArrow">
            <a:avLst>
              <a:gd name="adj1" fmla="val 50000"/>
              <a:gd name="adj2" fmla="val 106771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72714" name="Text Box 20"/>
          <p:cNvSpPr txBox="1">
            <a:spLocks noChangeArrowheads="1"/>
          </p:cNvSpPr>
          <p:nvPr/>
        </p:nvSpPr>
        <p:spPr bwMode="auto">
          <a:xfrm>
            <a:off x="4240213" y="4448175"/>
            <a:ext cx="604837" cy="523875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2800" b="1">
                <a:solidFill>
                  <a:srgbClr val="FFFF00"/>
                </a:solidFill>
                <a:latin typeface="Arial" charset="0"/>
              </a:rPr>
              <a:t>T3</a:t>
            </a:r>
          </a:p>
        </p:txBody>
      </p:sp>
      <p:sp>
        <p:nvSpPr>
          <p:cNvPr id="72715" name="Line 21"/>
          <p:cNvSpPr>
            <a:spLocks noChangeShapeType="1"/>
          </p:cNvSpPr>
          <p:nvPr/>
        </p:nvSpPr>
        <p:spPr bwMode="auto">
          <a:xfrm flipV="1">
            <a:off x="4419600" y="1628775"/>
            <a:ext cx="0" cy="2590800"/>
          </a:xfrm>
          <a:prstGeom prst="line">
            <a:avLst/>
          </a:prstGeom>
          <a:noFill/>
          <a:ln w="38100">
            <a:solidFill>
              <a:srgbClr val="66FFFF"/>
            </a:solidFill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72716" name="Line 22"/>
          <p:cNvSpPr>
            <a:spLocks noChangeShapeType="1"/>
          </p:cNvSpPr>
          <p:nvPr/>
        </p:nvSpPr>
        <p:spPr bwMode="auto">
          <a:xfrm>
            <a:off x="4419600" y="1628775"/>
            <a:ext cx="1524000" cy="0"/>
          </a:xfrm>
          <a:prstGeom prst="line">
            <a:avLst/>
          </a:prstGeom>
          <a:noFill/>
          <a:ln w="38100">
            <a:solidFill>
              <a:srgbClr val="66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t-IT"/>
          </a:p>
        </p:txBody>
      </p:sp>
      <p:sp>
        <p:nvSpPr>
          <p:cNvPr id="72717" name="Line 23"/>
          <p:cNvSpPr>
            <a:spLocks noChangeShapeType="1"/>
          </p:cNvSpPr>
          <p:nvPr/>
        </p:nvSpPr>
        <p:spPr bwMode="auto">
          <a:xfrm>
            <a:off x="4419600" y="3990975"/>
            <a:ext cx="2133600" cy="0"/>
          </a:xfrm>
          <a:prstGeom prst="line">
            <a:avLst/>
          </a:prstGeom>
          <a:noFill/>
          <a:ln w="38100">
            <a:solidFill>
              <a:srgbClr val="66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it-IT"/>
          </a:p>
        </p:txBody>
      </p:sp>
      <p:grpSp>
        <p:nvGrpSpPr>
          <p:cNvPr id="72718" name="Group 24"/>
          <p:cNvGrpSpPr>
            <a:grpSpLocks/>
          </p:cNvGrpSpPr>
          <p:nvPr/>
        </p:nvGrpSpPr>
        <p:grpSpPr bwMode="auto">
          <a:xfrm>
            <a:off x="5410200" y="3276600"/>
            <a:ext cx="381000" cy="641350"/>
            <a:chOff x="2112" y="1662"/>
            <a:chExt cx="240" cy="404"/>
          </a:xfrm>
        </p:grpSpPr>
        <p:sp>
          <p:nvSpPr>
            <p:cNvPr id="72727" name="Oval 25"/>
            <p:cNvSpPr>
              <a:spLocks noChangeArrowheads="1"/>
            </p:cNvSpPr>
            <p:nvPr/>
          </p:nvSpPr>
          <p:spPr bwMode="auto">
            <a:xfrm>
              <a:off x="2112" y="1776"/>
              <a:ext cx="240" cy="240"/>
            </a:xfrm>
            <a:prstGeom prst="ellipse">
              <a:avLst/>
            </a:prstGeom>
            <a:solidFill>
              <a:srgbClr val="66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72728" name="Text Box 26"/>
            <p:cNvSpPr txBox="1">
              <a:spLocks noChangeArrowheads="1"/>
            </p:cNvSpPr>
            <p:nvPr/>
          </p:nvSpPr>
          <p:spPr bwMode="auto">
            <a:xfrm>
              <a:off x="2126" y="1662"/>
              <a:ext cx="21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sz="3600" b="1">
                  <a:solidFill>
                    <a:srgbClr val="FF3300"/>
                  </a:solidFill>
                  <a:latin typeface="Times New Roman" pitchFamily="18" charset="0"/>
                </a:rPr>
                <a:t>-</a:t>
              </a:r>
            </a:p>
          </p:txBody>
        </p:sp>
      </p:grpSp>
      <p:grpSp>
        <p:nvGrpSpPr>
          <p:cNvPr id="72719" name="Group 27"/>
          <p:cNvGrpSpPr>
            <a:grpSpLocks/>
          </p:cNvGrpSpPr>
          <p:nvPr/>
        </p:nvGrpSpPr>
        <p:grpSpPr bwMode="auto">
          <a:xfrm>
            <a:off x="4876800" y="1597025"/>
            <a:ext cx="381000" cy="641350"/>
            <a:chOff x="1776" y="604"/>
            <a:chExt cx="240" cy="404"/>
          </a:xfrm>
        </p:grpSpPr>
        <p:sp>
          <p:nvSpPr>
            <p:cNvPr id="72725" name="Oval 28"/>
            <p:cNvSpPr>
              <a:spLocks noChangeArrowheads="1"/>
            </p:cNvSpPr>
            <p:nvPr/>
          </p:nvSpPr>
          <p:spPr bwMode="auto">
            <a:xfrm>
              <a:off x="1776" y="720"/>
              <a:ext cx="240" cy="240"/>
            </a:xfrm>
            <a:prstGeom prst="ellipse">
              <a:avLst/>
            </a:prstGeom>
            <a:solidFill>
              <a:srgbClr val="66FF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72726" name="Text Box 29"/>
            <p:cNvSpPr txBox="1">
              <a:spLocks noChangeArrowheads="1"/>
            </p:cNvSpPr>
            <p:nvPr/>
          </p:nvSpPr>
          <p:spPr bwMode="auto">
            <a:xfrm>
              <a:off x="1791" y="604"/>
              <a:ext cx="21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it-IT" sz="3600" b="1">
                  <a:solidFill>
                    <a:srgbClr val="FF3300"/>
                  </a:solidFill>
                  <a:latin typeface="Times New Roman" pitchFamily="18" charset="0"/>
                </a:rPr>
                <a:t>-</a:t>
              </a:r>
            </a:p>
          </p:txBody>
        </p:sp>
      </p:grpSp>
      <p:sp>
        <p:nvSpPr>
          <p:cNvPr id="72720" name="Text Box 30"/>
          <p:cNvSpPr txBox="1">
            <a:spLocks noChangeArrowheads="1"/>
          </p:cNvSpPr>
          <p:nvPr/>
        </p:nvSpPr>
        <p:spPr bwMode="auto">
          <a:xfrm>
            <a:off x="381000" y="3279775"/>
            <a:ext cx="3235325" cy="1778000"/>
          </a:xfrm>
          <a:prstGeom prst="rect">
            <a:avLst/>
          </a:prstGeom>
          <a:noFill/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3600" b="1">
                <a:latin typeface="Arial" charset="0"/>
              </a:rPr>
              <a:t>Asse ipotalamo-ipofisi-tiroide</a:t>
            </a:r>
          </a:p>
        </p:txBody>
      </p:sp>
      <p:sp>
        <p:nvSpPr>
          <p:cNvPr id="72721" name="Text Box 31"/>
          <p:cNvSpPr txBox="1">
            <a:spLocks noChangeArrowheads="1"/>
          </p:cNvSpPr>
          <p:nvPr/>
        </p:nvSpPr>
        <p:spPr bwMode="auto">
          <a:xfrm>
            <a:off x="158750" y="188913"/>
            <a:ext cx="8836025" cy="584200"/>
          </a:xfrm>
          <a:prstGeom prst="rect">
            <a:avLst/>
          </a:prstGeom>
          <a:gradFill rotWithShape="1">
            <a:gsLst>
              <a:gs pos="0">
                <a:srgbClr val="0000FF"/>
              </a:gs>
              <a:gs pos="50000">
                <a:srgbClr val="000076"/>
              </a:gs>
              <a:gs pos="100000">
                <a:srgbClr val="0000FF"/>
              </a:gs>
            </a:gsLst>
            <a:lin ang="5400000" scaled="1"/>
          </a:gradFill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/>
            <a:r>
              <a:rPr lang="it-IT" sz="3200">
                <a:solidFill>
                  <a:srgbClr val="FFFF00"/>
                </a:solidFill>
                <a:latin typeface="Arial" charset="0"/>
              </a:rPr>
              <a:t>TERAPIA TSH-SEMISOPPRESSIVA CON L-T4</a:t>
            </a:r>
          </a:p>
        </p:txBody>
      </p:sp>
      <p:grpSp>
        <p:nvGrpSpPr>
          <p:cNvPr id="6" name="Group 35"/>
          <p:cNvGrpSpPr>
            <a:grpSpLocks/>
          </p:cNvGrpSpPr>
          <p:nvPr/>
        </p:nvGrpSpPr>
        <p:grpSpPr bwMode="auto">
          <a:xfrm>
            <a:off x="6011863" y="4368800"/>
            <a:ext cx="2808287" cy="1657350"/>
            <a:chOff x="3787" y="2752"/>
            <a:chExt cx="1769" cy="1044"/>
          </a:xfrm>
        </p:grpSpPr>
        <p:sp>
          <p:nvSpPr>
            <p:cNvPr id="72723" name="Line 33"/>
            <p:cNvSpPr>
              <a:spLocks noChangeShapeType="1"/>
            </p:cNvSpPr>
            <p:nvPr/>
          </p:nvSpPr>
          <p:spPr bwMode="auto">
            <a:xfrm>
              <a:off x="3787" y="2795"/>
              <a:ext cx="1769" cy="953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72724" name="Line 34"/>
            <p:cNvSpPr>
              <a:spLocks noChangeShapeType="1"/>
            </p:cNvSpPr>
            <p:nvPr/>
          </p:nvSpPr>
          <p:spPr bwMode="auto">
            <a:xfrm flipH="1">
              <a:off x="3814" y="2752"/>
              <a:ext cx="1633" cy="1044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l-T4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4088" y="1600200"/>
            <a:ext cx="7275512" cy="4678363"/>
          </a:xfrm>
          <a:prstGeom prst="rect">
            <a:avLst/>
          </a:prstGeom>
          <a:noFill/>
          <a:ln w="38100">
            <a:solidFill>
              <a:srgbClr val="00FFFF"/>
            </a:solidFill>
            <a:miter lim="800000"/>
            <a:headEnd/>
            <a:tailEnd/>
          </a:ln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509588" y="188913"/>
            <a:ext cx="8166100" cy="1225550"/>
          </a:xfrm>
          <a:prstGeom prst="rect">
            <a:avLst/>
          </a:prstGeom>
          <a:gradFill rotWithShape="1">
            <a:gsLst>
              <a:gs pos="0">
                <a:srgbClr val="0000FF">
                  <a:gamma/>
                  <a:shade val="46275"/>
                  <a:invGamma/>
                </a:srgbClr>
              </a:gs>
              <a:gs pos="50000">
                <a:srgbClr val="0000FF">
                  <a:alpha val="42999"/>
                </a:srgbClr>
              </a:gs>
              <a:gs pos="100000">
                <a:srgbClr val="0000FF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rgbClr val="00FF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Meta-analisi</a:t>
            </a:r>
            <a:r>
              <a:rPr lang="it-IT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 di studi sulla capacità della terapia TSH </a:t>
            </a:r>
            <a:r>
              <a:rPr lang="it-IT" sz="24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soppressiva</a:t>
            </a:r>
            <a:r>
              <a:rPr lang="it-IT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 di ridurre il volume del nodo &gt; 50% rispetto al valore basale</a:t>
            </a:r>
          </a:p>
        </p:txBody>
      </p:sp>
      <p:sp>
        <p:nvSpPr>
          <p:cNvPr id="73734" name="Rectangle 4"/>
          <p:cNvSpPr>
            <a:spLocks noChangeArrowheads="1"/>
          </p:cNvSpPr>
          <p:nvPr/>
        </p:nvSpPr>
        <p:spPr bwMode="auto">
          <a:xfrm>
            <a:off x="3590925" y="6429375"/>
            <a:ext cx="1984375" cy="3048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400">
                <a:solidFill>
                  <a:schemeClr val="bg1"/>
                </a:solidFill>
                <a:latin typeface="Times New Roman" pitchFamily="18" charset="0"/>
              </a:rPr>
              <a:t>Castro et al., JCEM 2002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l-T4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59300" y="417513"/>
            <a:ext cx="4343400" cy="2706687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74755" name="Picture 3" descr="l-T4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3581400"/>
            <a:ext cx="4243388" cy="2395538"/>
          </a:xfrm>
          <a:prstGeom prst="rect">
            <a:avLst/>
          </a:prstGeom>
          <a:noFill/>
          <a:ln w="38100">
            <a:solidFill>
              <a:srgbClr val="66FF33"/>
            </a:solidFill>
            <a:miter lim="800000"/>
            <a:headEnd/>
            <a:tailEnd/>
          </a:ln>
        </p:spPr>
      </p:pic>
      <p:sp>
        <p:nvSpPr>
          <p:cNvPr id="74756" name="Text Box 4"/>
          <p:cNvSpPr txBox="1">
            <a:spLocks noChangeArrowheads="1"/>
          </p:cNvSpPr>
          <p:nvPr/>
        </p:nvSpPr>
        <p:spPr bwMode="auto">
          <a:xfrm>
            <a:off x="368300" y="792163"/>
            <a:ext cx="3902075" cy="1955800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2400" b="1">
                <a:solidFill>
                  <a:srgbClr val="FFFF00"/>
                </a:solidFill>
                <a:latin typeface="Times New Roman" pitchFamily="18" charset="0"/>
              </a:rPr>
              <a:t>Meta-analisi cumulativa sulla capacità della terapia TSH soppressiva di ridurre il volume del nodo &gt; 50% rispetto al valore basale</a:t>
            </a:r>
          </a:p>
        </p:txBody>
      </p:sp>
      <p:sp>
        <p:nvSpPr>
          <p:cNvPr id="74757" name="Text Box 5"/>
          <p:cNvSpPr txBox="1">
            <a:spLocks noChangeArrowheads="1"/>
          </p:cNvSpPr>
          <p:nvPr/>
        </p:nvSpPr>
        <p:spPr bwMode="auto">
          <a:xfrm>
            <a:off x="4784725" y="3802063"/>
            <a:ext cx="4054475" cy="1955800"/>
          </a:xfrm>
          <a:prstGeom prst="rect">
            <a:avLst/>
          </a:prstGeom>
          <a:noFill/>
          <a:ln w="38100">
            <a:solidFill>
              <a:srgbClr val="66FF33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2400" b="1">
                <a:solidFill>
                  <a:srgbClr val="66FF33"/>
                </a:solidFill>
                <a:latin typeface="Times New Roman" pitchFamily="18" charset="0"/>
              </a:rPr>
              <a:t>Meta-analisi cumulativa sulla capacità della terapia TSH soppressiva di arrestare l’incremento del volume nodulare</a:t>
            </a:r>
          </a:p>
        </p:txBody>
      </p:sp>
      <p:sp>
        <p:nvSpPr>
          <p:cNvPr id="74758" name="Rectangle 6"/>
          <p:cNvSpPr>
            <a:spLocks noChangeArrowheads="1"/>
          </p:cNvSpPr>
          <p:nvPr/>
        </p:nvSpPr>
        <p:spPr bwMode="auto">
          <a:xfrm>
            <a:off x="3151188" y="6248400"/>
            <a:ext cx="2419350" cy="30797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400">
                <a:solidFill>
                  <a:schemeClr val="bg1"/>
                </a:solidFill>
                <a:latin typeface="Times New Roman" pitchFamily="18" charset="0"/>
              </a:rPr>
              <a:t>Zelmanovitz et al., JCEM 1998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ext Box 2"/>
          <p:cNvSpPr txBox="1">
            <a:spLocks noChangeArrowheads="1"/>
          </p:cNvSpPr>
          <p:nvPr/>
        </p:nvSpPr>
        <p:spPr bwMode="auto">
          <a:xfrm>
            <a:off x="312738" y="4632325"/>
            <a:ext cx="8521700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>
              <a:buFontTx/>
              <a:buChar char="•"/>
            </a:pPr>
            <a:r>
              <a:rPr lang="it-IT" sz="3200" b="1">
                <a:solidFill>
                  <a:srgbClr val="66FF33"/>
                </a:solidFill>
                <a:latin typeface="Arial" charset="0"/>
              </a:rPr>
              <a:t>Attivazione metabolismo calcio-fosforico</a:t>
            </a:r>
          </a:p>
          <a:p>
            <a:pPr marL="342900" indent="-342900" algn="ctr"/>
            <a:r>
              <a:rPr lang="it-IT" sz="2000" b="1">
                <a:solidFill>
                  <a:schemeClr val="bg1"/>
                </a:solidFill>
                <a:latin typeface="Arial" charset="0"/>
              </a:rPr>
              <a:t>Effetti maggiormente evidenti dopo la menopausa</a:t>
            </a:r>
          </a:p>
          <a:p>
            <a:pPr marL="342900" indent="-342900" algn="ctr">
              <a:buFontTx/>
              <a:buChar char="•"/>
            </a:pPr>
            <a:r>
              <a:rPr lang="it-IT" sz="3200" b="1">
                <a:solidFill>
                  <a:srgbClr val="00FFFF"/>
                </a:solidFill>
                <a:latin typeface="Arial" charset="0"/>
              </a:rPr>
              <a:t>Effetto pro-aritmogeno</a:t>
            </a:r>
          </a:p>
          <a:p>
            <a:pPr marL="342900" indent="-342900" algn="ctr"/>
            <a:r>
              <a:rPr lang="it-IT" sz="2000" b="1">
                <a:solidFill>
                  <a:schemeClr val="bg1"/>
                </a:solidFill>
                <a:latin typeface="Arial" charset="0"/>
              </a:rPr>
              <a:t>&gt;60 anni</a:t>
            </a:r>
          </a:p>
        </p:txBody>
      </p:sp>
      <p:sp>
        <p:nvSpPr>
          <p:cNvPr id="75779" name="Text Box 4"/>
          <p:cNvSpPr txBox="1">
            <a:spLocks noChangeArrowheads="1"/>
          </p:cNvSpPr>
          <p:nvPr/>
        </p:nvSpPr>
        <p:spPr bwMode="auto">
          <a:xfrm>
            <a:off x="127000" y="523875"/>
            <a:ext cx="8893175" cy="1104900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3200" b="1">
                <a:solidFill>
                  <a:srgbClr val="E9FB05"/>
                </a:solidFill>
                <a:latin typeface="Arial" charset="0"/>
              </a:rPr>
              <a:t>EFFETTI COLLATERALI DELLA TERAPIA CON L-T4</a:t>
            </a:r>
          </a:p>
        </p:txBody>
      </p:sp>
      <p:sp>
        <p:nvSpPr>
          <p:cNvPr id="75780" name="Text Box 6"/>
          <p:cNvSpPr txBox="1">
            <a:spLocks noChangeArrowheads="1"/>
          </p:cNvSpPr>
          <p:nvPr/>
        </p:nvSpPr>
        <p:spPr bwMode="auto">
          <a:xfrm>
            <a:off x="473075" y="2006600"/>
            <a:ext cx="8197850" cy="5842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it-IT" sz="3200" b="1">
                <a:latin typeface="Arial" charset="0"/>
              </a:rPr>
              <a:t>Necessità di dosi TSH-(semi)soppressive</a:t>
            </a:r>
          </a:p>
        </p:txBody>
      </p:sp>
      <p:sp>
        <p:nvSpPr>
          <p:cNvPr id="75781" name="Text Box 7"/>
          <p:cNvSpPr txBox="1">
            <a:spLocks noChangeArrowheads="1"/>
          </p:cNvSpPr>
          <p:nvPr/>
        </p:nvSpPr>
        <p:spPr bwMode="auto">
          <a:xfrm>
            <a:off x="619125" y="3651250"/>
            <a:ext cx="7905750" cy="6461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it-IT" sz="3600" b="1">
                <a:latin typeface="Arial" charset="0"/>
              </a:rPr>
              <a:t>Ipertiroidismo subclinico iatrogeno</a:t>
            </a:r>
          </a:p>
        </p:txBody>
      </p:sp>
      <p:sp>
        <p:nvSpPr>
          <p:cNvPr id="75782" name="AutoShape 8"/>
          <p:cNvSpPr>
            <a:spLocks noChangeArrowheads="1"/>
          </p:cNvSpPr>
          <p:nvPr/>
        </p:nvSpPr>
        <p:spPr bwMode="auto">
          <a:xfrm>
            <a:off x="4191000" y="2781300"/>
            <a:ext cx="762000" cy="838200"/>
          </a:xfrm>
          <a:prstGeom prst="downArrow">
            <a:avLst>
              <a:gd name="adj1" fmla="val 50000"/>
              <a:gd name="adj2" fmla="val 27500"/>
            </a:avLst>
          </a:prstGeom>
          <a:solidFill>
            <a:schemeClr val="tx1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it-IT" sz="180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39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39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0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24388" y="1104900"/>
            <a:ext cx="3835400" cy="5348288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7680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81088" y="260350"/>
            <a:ext cx="7143750" cy="630238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76804" name="Text Box 6"/>
          <p:cNvSpPr txBox="1">
            <a:spLocks noChangeArrowheads="1"/>
          </p:cNvSpPr>
          <p:nvPr/>
        </p:nvSpPr>
        <p:spPr bwMode="auto">
          <a:xfrm>
            <a:off x="3043238" y="6500813"/>
            <a:ext cx="32210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/>
            <a:r>
              <a:rPr lang="it-IT">
                <a:solidFill>
                  <a:schemeClr val="bg1"/>
                </a:solidFill>
              </a:rPr>
              <a:t>Kharlip and Cooper, Lancet, 2009</a:t>
            </a:r>
          </a:p>
        </p:txBody>
      </p:sp>
      <p:sp>
        <p:nvSpPr>
          <p:cNvPr id="76805" name="Text Box 7"/>
          <p:cNvSpPr txBox="1">
            <a:spLocks noChangeArrowheads="1"/>
          </p:cNvSpPr>
          <p:nvPr/>
        </p:nvSpPr>
        <p:spPr bwMode="auto">
          <a:xfrm>
            <a:off x="611188" y="3348038"/>
            <a:ext cx="374491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it-IT" sz="2800" b="1">
                <a:solidFill>
                  <a:srgbClr val="FFFF00"/>
                </a:solidFill>
                <a:latin typeface="Arial" charset="0"/>
              </a:rPr>
              <a:t>Aumentata mortalità per tutte le cause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4950" y="188913"/>
            <a:ext cx="5992813" cy="6467475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7782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9700" y="6237288"/>
            <a:ext cx="3794125" cy="514350"/>
          </a:xfrm>
          <a:prstGeom prst="rect">
            <a:avLst/>
          </a:prstGeom>
          <a:noFill/>
          <a:ln w="38100">
            <a:solidFill>
              <a:srgbClr val="00FFFF"/>
            </a:solidFill>
            <a:miter lim="800000"/>
            <a:headEnd/>
            <a:tailEnd/>
          </a:ln>
        </p:spPr>
      </p:pic>
      <p:sp>
        <p:nvSpPr>
          <p:cNvPr id="77828" name="Line 6"/>
          <p:cNvSpPr>
            <a:spLocks noChangeShapeType="1"/>
          </p:cNvSpPr>
          <p:nvPr/>
        </p:nvSpPr>
        <p:spPr bwMode="auto">
          <a:xfrm>
            <a:off x="552450" y="1824038"/>
            <a:ext cx="2952750" cy="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77829" name="Line 7"/>
          <p:cNvSpPr>
            <a:spLocks noChangeShapeType="1"/>
          </p:cNvSpPr>
          <p:nvPr/>
        </p:nvSpPr>
        <p:spPr bwMode="auto">
          <a:xfrm>
            <a:off x="433388" y="2281238"/>
            <a:ext cx="2663825" cy="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77830" name="Line 8"/>
          <p:cNvSpPr>
            <a:spLocks noChangeShapeType="1"/>
          </p:cNvSpPr>
          <p:nvPr/>
        </p:nvSpPr>
        <p:spPr bwMode="auto">
          <a:xfrm>
            <a:off x="539750" y="3094038"/>
            <a:ext cx="4968875" cy="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77831" name="Line 9"/>
          <p:cNvSpPr>
            <a:spLocks noChangeShapeType="1"/>
          </p:cNvSpPr>
          <p:nvPr/>
        </p:nvSpPr>
        <p:spPr bwMode="auto">
          <a:xfrm>
            <a:off x="539750" y="3284538"/>
            <a:ext cx="3527425" cy="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77832" name="Line 10"/>
          <p:cNvSpPr>
            <a:spLocks noChangeShapeType="1"/>
          </p:cNvSpPr>
          <p:nvPr/>
        </p:nvSpPr>
        <p:spPr bwMode="auto">
          <a:xfrm>
            <a:off x="539750" y="3500438"/>
            <a:ext cx="3095625" cy="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77833" name="Line 11"/>
          <p:cNvSpPr>
            <a:spLocks noChangeShapeType="1"/>
          </p:cNvSpPr>
          <p:nvPr/>
        </p:nvSpPr>
        <p:spPr bwMode="auto">
          <a:xfrm>
            <a:off x="611188" y="3716338"/>
            <a:ext cx="2305050" cy="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77834" name="Line 12"/>
          <p:cNvSpPr>
            <a:spLocks noChangeShapeType="1"/>
          </p:cNvSpPr>
          <p:nvPr/>
        </p:nvSpPr>
        <p:spPr bwMode="auto">
          <a:xfrm>
            <a:off x="539750" y="4979988"/>
            <a:ext cx="4537075" cy="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77835" name="Line 13"/>
          <p:cNvSpPr>
            <a:spLocks noChangeShapeType="1"/>
          </p:cNvSpPr>
          <p:nvPr/>
        </p:nvSpPr>
        <p:spPr bwMode="auto">
          <a:xfrm>
            <a:off x="539750" y="5445125"/>
            <a:ext cx="4392613" cy="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77836" name="Line 14"/>
          <p:cNvSpPr>
            <a:spLocks noChangeShapeType="1"/>
          </p:cNvSpPr>
          <p:nvPr/>
        </p:nvSpPr>
        <p:spPr bwMode="auto">
          <a:xfrm>
            <a:off x="611188" y="5661025"/>
            <a:ext cx="5184775" cy="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77837" name="Line 15"/>
          <p:cNvSpPr>
            <a:spLocks noChangeShapeType="1"/>
          </p:cNvSpPr>
          <p:nvPr/>
        </p:nvSpPr>
        <p:spPr bwMode="auto">
          <a:xfrm>
            <a:off x="684213" y="5876925"/>
            <a:ext cx="2087562" cy="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9575" y="306388"/>
            <a:ext cx="5915025" cy="714375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788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76400" y="1171575"/>
            <a:ext cx="5919788" cy="5483225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AutoShape 2"/>
          <p:cNvSpPr>
            <a:spLocks noChangeArrowheads="1"/>
          </p:cNvSpPr>
          <p:nvPr/>
        </p:nvSpPr>
        <p:spPr bwMode="auto">
          <a:xfrm>
            <a:off x="3865563" y="5149850"/>
            <a:ext cx="1081087" cy="1584325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38100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79875" name="Rectangle 3"/>
          <p:cNvSpPr>
            <a:spLocks noChangeArrowheads="1"/>
          </p:cNvSpPr>
          <p:nvPr/>
        </p:nvSpPr>
        <p:spPr bwMode="auto">
          <a:xfrm>
            <a:off x="1981200" y="5005388"/>
            <a:ext cx="4837113" cy="144462"/>
          </a:xfrm>
          <a:prstGeom prst="rect">
            <a:avLst/>
          </a:prstGeom>
          <a:solidFill>
            <a:srgbClr val="FF0000"/>
          </a:solidFill>
          <a:ln w="38100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79876" name="AutoShape 4"/>
          <p:cNvSpPr>
            <a:spLocks noChangeArrowheads="1"/>
          </p:cNvSpPr>
          <p:nvPr/>
        </p:nvSpPr>
        <p:spPr bwMode="auto">
          <a:xfrm rot="10800000">
            <a:off x="1296988" y="4494213"/>
            <a:ext cx="1296987" cy="503237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solidFill>
            <a:srgbClr val="FF0000"/>
          </a:solidFill>
          <a:ln w="38100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79877" name="AutoShape 5"/>
          <p:cNvSpPr>
            <a:spLocks noChangeArrowheads="1"/>
          </p:cNvSpPr>
          <p:nvPr/>
        </p:nvSpPr>
        <p:spPr bwMode="auto">
          <a:xfrm rot="10800000">
            <a:off x="6142038" y="4495800"/>
            <a:ext cx="1296987" cy="503238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solidFill>
            <a:srgbClr val="FF0000"/>
          </a:solidFill>
          <a:ln w="38100">
            <a:solidFill>
              <a:srgbClr val="CC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79878" name="Text Box 6"/>
          <p:cNvSpPr txBox="1">
            <a:spLocks noChangeArrowheads="1"/>
          </p:cNvSpPr>
          <p:nvPr/>
        </p:nvSpPr>
        <p:spPr bwMode="auto">
          <a:xfrm>
            <a:off x="395288" y="2057400"/>
            <a:ext cx="3167062" cy="2124075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>
                <a:solidFill>
                  <a:srgbClr val="FFFF00"/>
                </a:solidFill>
                <a:latin typeface="Arial" charset="0"/>
              </a:rPr>
              <a:t>Rischio cardiovascolare</a:t>
            </a:r>
          </a:p>
          <a:p>
            <a:r>
              <a:rPr lang="it-IT">
                <a:solidFill>
                  <a:srgbClr val="FFFF00"/>
                </a:solidFill>
                <a:latin typeface="Arial" charset="0"/>
              </a:rPr>
              <a:t>Ipertensione</a:t>
            </a:r>
          </a:p>
          <a:p>
            <a:r>
              <a:rPr lang="it-IT">
                <a:solidFill>
                  <a:srgbClr val="FFFF00"/>
                </a:solidFill>
                <a:latin typeface="Arial" charset="0"/>
              </a:rPr>
              <a:t>Dislipidemia</a:t>
            </a:r>
          </a:p>
          <a:p>
            <a:r>
              <a:rPr lang="it-IT">
                <a:solidFill>
                  <a:srgbClr val="FFFF00"/>
                </a:solidFill>
                <a:latin typeface="Arial" charset="0"/>
              </a:rPr>
              <a:t>Segni e sintomi</a:t>
            </a:r>
          </a:p>
          <a:p>
            <a:r>
              <a:rPr lang="it-IT">
                <a:solidFill>
                  <a:srgbClr val="FFFF00"/>
                </a:solidFill>
                <a:latin typeface="Arial" charset="0"/>
              </a:rPr>
              <a:t>Positività anticorpale</a:t>
            </a:r>
          </a:p>
          <a:p>
            <a:r>
              <a:rPr lang="it-IT">
                <a:solidFill>
                  <a:srgbClr val="FFFF00"/>
                </a:solidFill>
                <a:latin typeface="Arial" charset="0"/>
              </a:rPr>
              <a:t>Gravidanza</a:t>
            </a:r>
          </a:p>
        </p:txBody>
      </p:sp>
      <p:sp>
        <p:nvSpPr>
          <p:cNvPr id="79879" name="Text Box 7"/>
          <p:cNvSpPr txBox="1">
            <a:spLocks noChangeArrowheads="1"/>
          </p:cNvSpPr>
          <p:nvPr/>
        </p:nvSpPr>
        <p:spPr bwMode="auto">
          <a:xfrm>
            <a:off x="5056188" y="1714500"/>
            <a:ext cx="3495675" cy="2801938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>
                <a:solidFill>
                  <a:srgbClr val="FFFF00"/>
                </a:solidFill>
                <a:latin typeface="Arial" charset="0"/>
              </a:rPr>
              <a:t>No rischio cardiovascolare</a:t>
            </a:r>
          </a:p>
          <a:p>
            <a:r>
              <a:rPr lang="it-IT">
                <a:solidFill>
                  <a:srgbClr val="FFFF00"/>
                </a:solidFill>
                <a:latin typeface="Arial" charset="0"/>
              </a:rPr>
              <a:t>No dislipidemia</a:t>
            </a:r>
          </a:p>
          <a:p>
            <a:r>
              <a:rPr lang="it-IT">
                <a:solidFill>
                  <a:srgbClr val="FFFF00"/>
                </a:solidFill>
                <a:latin typeface="Arial" charset="0"/>
              </a:rPr>
              <a:t>No ipertensione</a:t>
            </a:r>
          </a:p>
          <a:p>
            <a:r>
              <a:rPr lang="it-IT">
                <a:solidFill>
                  <a:srgbClr val="FFFF00"/>
                </a:solidFill>
                <a:latin typeface="Arial" charset="0"/>
              </a:rPr>
              <a:t>Età</a:t>
            </a:r>
          </a:p>
          <a:p>
            <a:r>
              <a:rPr lang="it-IT">
                <a:solidFill>
                  <a:srgbClr val="FFFF00"/>
                </a:solidFill>
                <a:latin typeface="Arial" charset="0"/>
              </a:rPr>
              <a:t>Osteoporosi</a:t>
            </a:r>
          </a:p>
          <a:p>
            <a:r>
              <a:rPr lang="it-IT">
                <a:solidFill>
                  <a:srgbClr val="FFFF00"/>
                </a:solidFill>
                <a:latin typeface="Arial" charset="0"/>
              </a:rPr>
              <a:t>Aritmie</a:t>
            </a:r>
          </a:p>
          <a:p>
            <a:r>
              <a:rPr lang="it-IT">
                <a:solidFill>
                  <a:srgbClr val="FFFF00"/>
                </a:solidFill>
                <a:latin typeface="Arial" charset="0"/>
              </a:rPr>
              <a:t>No sintomatologia</a:t>
            </a:r>
          </a:p>
          <a:p>
            <a:r>
              <a:rPr lang="it-IT">
                <a:solidFill>
                  <a:srgbClr val="FFFF00"/>
                </a:solidFill>
                <a:latin typeface="Arial" charset="0"/>
              </a:rPr>
              <a:t>Negatività anticorpale</a:t>
            </a:r>
          </a:p>
        </p:txBody>
      </p:sp>
      <p:sp>
        <p:nvSpPr>
          <p:cNvPr id="79880" name="Text Box 8"/>
          <p:cNvSpPr txBox="1">
            <a:spLocks noChangeArrowheads="1"/>
          </p:cNvSpPr>
          <p:nvPr/>
        </p:nvSpPr>
        <p:spPr bwMode="auto">
          <a:xfrm>
            <a:off x="701675" y="1125538"/>
            <a:ext cx="25527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3600">
                <a:solidFill>
                  <a:srgbClr val="00FFFF"/>
                </a:solidFill>
                <a:latin typeface="Arial" charset="0"/>
              </a:rPr>
              <a:t>TRATTARE</a:t>
            </a:r>
          </a:p>
        </p:txBody>
      </p:sp>
      <p:sp>
        <p:nvSpPr>
          <p:cNvPr id="79881" name="Text Box 9"/>
          <p:cNvSpPr txBox="1">
            <a:spLocks noChangeArrowheads="1"/>
          </p:cNvSpPr>
          <p:nvPr/>
        </p:nvSpPr>
        <p:spPr bwMode="auto">
          <a:xfrm>
            <a:off x="4954588" y="1125538"/>
            <a:ext cx="36988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3600">
                <a:solidFill>
                  <a:srgbClr val="00FFFF"/>
                </a:solidFill>
                <a:latin typeface="Arial" charset="0"/>
              </a:rPr>
              <a:t>NON TRATTARE</a:t>
            </a:r>
          </a:p>
        </p:txBody>
      </p:sp>
      <p:sp>
        <p:nvSpPr>
          <p:cNvPr id="79882" name="CasellaDiTesto 9"/>
          <p:cNvSpPr txBox="1">
            <a:spLocks noChangeArrowheads="1"/>
          </p:cNvSpPr>
          <p:nvPr/>
        </p:nvSpPr>
        <p:spPr bwMode="auto">
          <a:xfrm>
            <a:off x="1116013" y="74613"/>
            <a:ext cx="65532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4800" u="sng">
                <a:latin typeface="Arial" charset="0"/>
              </a:rPr>
              <a:t>Ipotiroidismo subclinico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CasellaDiTesto 2"/>
          <p:cNvSpPr txBox="1">
            <a:spLocks noChangeArrowheads="1"/>
          </p:cNvSpPr>
          <p:nvPr/>
        </p:nvSpPr>
        <p:spPr bwMode="auto">
          <a:xfrm>
            <a:off x="1476375" y="188913"/>
            <a:ext cx="65563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6000" u="sng">
                <a:solidFill>
                  <a:srgbClr val="FFFF00"/>
                </a:solidFill>
                <a:latin typeface="Arial" charset="0"/>
              </a:rPr>
              <a:t>Farmaco Generico</a:t>
            </a:r>
          </a:p>
        </p:txBody>
      </p:sp>
      <p:pic>
        <p:nvPicPr>
          <p:cNvPr id="8089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484313"/>
            <a:ext cx="4764088" cy="1944687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8090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2544763"/>
            <a:ext cx="4281487" cy="397351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80901" name="CasellaDiTesto 4"/>
          <p:cNvSpPr txBox="1">
            <a:spLocks noChangeArrowheads="1"/>
          </p:cNvSpPr>
          <p:nvPr/>
        </p:nvSpPr>
        <p:spPr bwMode="auto">
          <a:xfrm>
            <a:off x="250825" y="4502150"/>
            <a:ext cx="3744913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b="1">
                <a:solidFill>
                  <a:srgbClr val="FFFF00"/>
                </a:solidFill>
                <a:latin typeface="Arial" charset="0"/>
              </a:rPr>
              <a:t>Se passaggio a generico eventuale ricontrollo del TSH dopo 3 mesi</a:t>
            </a:r>
          </a:p>
        </p:txBody>
      </p:sp>
      <p:sp>
        <p:nvSpPr>
          <p:cNvPr id="6" name="Freccia a destra 5"/>
          <p:cNvSpPr/>
          <p:nvPr/>
        </p:nvSpPr>
        <p:spPr>
          <a:xfrm>
            <a:off x="3621088" y="5559425"/>
            <a:ext cx="1008062" cy="215900"/>
          </a:xfrm>
          <a:prstGeom prst="rightArrow">
            <a:avLst/>
          </a:prstGeom>
          <a:solidFill>
            <a:srgbClr val="FF00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88913"/>
            <a:ext cx="5508625" cy="2247900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819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03575" y="1824038"/>
            <a:ext cx="5795963" cy="4918075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81924" name="CasellaDiTesto 3"/>
          <p:cNvSpPr txBox="1">
            <a:spLocks noChangeArrowheads="1"/>
          </p:cNvSpPr>
          <p:nvPr/>
        </p:nvSpPr>
        <p:spPr bwMode="auto">
          <a:xfrm>
            <a:off x="71438" y="3789363"/>
            <a:ext cx="298767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2400" b="1">
                <a:solidFill>
                  <a:srgbClr val="FFFF00"/>
                </a:solidFill>
                <a:latin typeface="Arial" charset="0"/>
              </a:rPr>
              <a:t>Farmaci interferenti sull’assorbimento della l-T4</a:t>
            </a:r>
          </a:p>
        </p:txBody>
      </p:sp>
      <p:sp>
        <p:nvSpPr>
          <p:cNvPr id="5" name="Freccia a destra 4"/>
          <p:cNvSpPr/>
          <p:nvPr/>
        </p:nvSpPr>
        <p:spPr>
          <a:xfrm>
            <a:off x="2441575" y="2678113"/>
            <a:ext cx="792163" cy="144462"/>
          </a:xfrm>
          <a:prstGeom prst="rightArrow">
            <a:avLst/>
          </a:prstGeom>
          <a:solidFill>
            <a:srgbClr val="FF0000"/>
          </a:solidFill>
          <a:ln w="31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6" name="Freccia a destra 5"/>
          <p:cNvSpPr/>
          <p:nvPr/>
        </p:nvSpPr>
        <p:spPr>
          <a:xfrm>
            <a:off x="2452688" y="2986088"/>
            <a:ext cx="792162" cy="144462"/>
          </a:xfrm>
          <a:prstGeom prst="rightArrow">
            <a:avLst/>
          </a:prstGeom>
          <a:solidFill>
            <a:srgbClr val="FF0000"/>
          </a:solidFill>
          <a:ln w="31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7" name="Freccia a destra 6"/>
          <p:cNvSpPr/>
          <p:nvPr/>
        </p:nvSpPr>
        <p:spPr>
          <a:xfrm>
            <a:off x="2446338" y="3933825"/>
            <a:ext cx="792162" cy="142875"/>
          </a:xfrm>
          <a:prstGeom prst="rightArrow">
            <a:avLst/>
          </a:prstGeom>
          <a:solidFill>
            <a:srgbClr val="FF0000"/>
          </a:solidFill>
          <a:ln w="31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CasellaDiTesto 2"/>
          <p:cNvSpPr txBox="1">
            <a:spLocks noChangeArrowheads="1"/>
          </p:cNvSpPr>
          <p:nvPr/>
        </p:nvSpPr>
        <p:spPr bwMode="auto">
          <a:xfrm>
            <a:off x="468313" y="417513"/>
            <a:ext cx="822483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5400" u="sng">
                <a:solidFill>
                  <a:srgbClr val="FFFF00"/>
                </a:solidFill>
                <a:latin typeface="Arial" charset="0"/>
              </a:rPr>
              <a:t>Nuove formulazioni di l-T4</a:t>
            </a:r>
          </a:p>
        </p:txBody>
      </p:sp>
      <p:pic>
        <p:nvPicPr>
          <p:cNvPr id="82947" name="Immagine 2" descr="Tirosint fl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1700213"/>
            <a:ext cx="2714625" cy="16859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82948" name="CasellaDiTesto 3"/>
          <p:cNvSpPr txBox="1">
            <a:spLocks noChangeArrowheads="1"/>
          </p:cNvSpPr>
          <p:nvPr/>
        </p:nvSpPr>
        <p:spPr bwMode="auto">
          <a:xfrm>
            <a:off x="4356100" y="1820863"/>
            <a:ext cx="4565650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it-IT" b="1">
                <a:latin typeface="Arial" charset="0"/>
              </a:rPr>
              <a:t>Soluzione orale monodose</a:t>
            </a:r>
          </a:p>
          <a:p>
            <a:pPr>
              <a:buFont typeface="Arial" charset="0"/>
              <a:buChar char="•"/>
            </a:pPr>
            <a:r>
              <a:rPr lang="it-IT" b="1">
                <a:latin typeface="Arial" charset="0"/>
              </a:rPr>
              <a:t>5-10 min prima di colazione</a:t>
            </a:r>
          </a:p>
          <a:p>
            <a:pPr>
              <a:buFont typeface="Arial" charset="0"/>
              <a:buChar char="•"/>
            </a:pPr>
            <a:r>
              <a:rPr lang="it-IT" b="1">
                <a:latin typeface="Arial" charset="0"/>
              </a:rPr>
              <a:t>Classe A</a:t>
            </a:r>
          </a:p>
          <a:p>
            <a:pPr>
              <a:buFont typeface="Arial" charset="0"/>
              <a:buChar char="•"/>
            </a:pPr>
            <a:r>
              <a:rPr lang="it-IT" b="1">
                <a:latin typeface="Arial" charset="0"/>
              </a:rPr>
              <a:t>Dosaggi: 25 – 50 – 75 – 100 mcg</a:t>
            </a:r>
          </a:p>
        </p:txBody>
      </p:sp>
      <p:pic>
        <p:nvPicPr>
          <p:cNvPr id="82949" name="Immagine 4" descr="Cp molli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82750" y="3644900"/>
            <a:ext cx="1579563" cy="280828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82950" name="CasellaDiTesto 5"/>
          <p:cNvSpPr txBox="1">
            <a:spLocks noChangeArrowheads="1"/>
          </p:cNvSpPr>
          <p:nvPr/>
        </p:nvSpPr>
        <p:spPr bwMode="auto">
          <a:xfrm>
            <a:off x="4356100" y="3987800"/>
            <a:ext cx="4464050" cy="212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it-IT" b="1">
                <a:latin typeface="Arial" charset="0"/>
              </a:rPr>
              <a:t>Cp molli</a:t>
            </a:r>
          </a:p>
          <a:p>
            <a:pPr>
              <a:buFont typeface="Arial" charset="0"/>
              <a:buChar char="•"/>
            </a:pPr>
            <a:r>
              <a:rPr lang="it-IT" b="1">
                <a:latin typeface="Arial" charset="0"/>
              </a:rPr>
              <a:t>5-10 min prima di colazione</a:t>
            </a:r>
          </a:p>
          <a:p>
            <a:pPr>
              <a:buFont typeface="Arial" charset="0"/>
              <a:buChar char="•"/>
            </a:pPr>
            <a:r>
              <a:rPr lang="it-IT" b="1">
                <a:latin typeface="Arial" charset="0"/>
              </a:rPr>
              <a:t>Classe C (circa 7 - 8 euro)</a:t>
            </a:r>
          </a:p>
          <a:p>
            <a:pPr>
              <a:buFont typeface="Arial" charset="0"/>
              <a:buChar char="•"/>
            </a:pPr>
            <a:r>
              <a:rPr lang="it-IT" b="1">
                <a:latin typeface="Arial" charset="0"/>
              </a:rPr>
              <a:t>Dosaggi: 13 – 25 – 50 – 88 – 100 – 112 – 125 – 137 – 150 – 175 - 200 mcg</a:t>
            </a:r>
          </a:p>
        </p:txBody>
      </p:sp>
      <p:sp>
        <p:nvSpPr>
          <p:cNvPr id="7" name="Rettangolo 6"/>
          <p:cNvSpPr/>
          <p:nvPr/>
        </p:nvSpPr>
        <p:spPr>
          <a:xfrm>
            <a:off x="1042988" y="2420938"/>
            <a:ext cx="649287" cy="14446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8" name="Rettangolo 7"/>
          <p:cNvSpPr/>
          <p:nvPr/>
        </p:nvSpPr>
        <p:spPr>
          <a:xfrm>
            <a:off x="2124075" y="1844675"/>
            <a:ext cx="431800" cy="144463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9" name="Rettangolo 8"/>
          <p:cNvSpPr/>
          <p:nvPr/>
        </p:nvSpPr>
        <p:spPr>
          <a:xfrm>
            <a:off x="3059113" y="2147888"/>
            <a:ext cx="504825" cy="14446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0" name="Rettangolo 9"/>
          <p:cNvSpPr/>
          <p:nvPr/>
        </p:nvSpPr>
        <p:spPr>
          <a:xfrm>
            <a:off x="3419475" y="2492375"/>
            <a:ext cx="431800" cy="144463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1" name="Rettangolo 10"/>
          <p:cNvSpPr/>
          <p:nvPr/>
        </p:nvSpPr>
        <p:spPr>
          <a:xfrm>
            <a:off x="1835150" y="4581525"/>
            <a:ext cx="576263" cy="21590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2" name="Rettangolo 11"/>
          <p:cNvSpPr/>
          <p:nvPr/>
        </p:nvSpPr>
        <p:spPr>
          <a:xfrm>
            <a:off x="1763713" y="5300663"/>
            <a:ext cx="576262" cy="21590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82957" name="CasellaDiTesto 12"/>
          <p:cNvSpPr txBox="1">
            <a:spLocks noChangeArrowheads="1"/>
          </p:cNvSpPr>
          <p:nvPr/>
        </p:nvSpPr>
        <p:spPr bwMode="auto">
          <a:xfrm>
            <a:off x="4924425" y="6294438"/>
            <a:ext cx="4081463" cy="430212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b="1">
                <a:latin typeface="Arial" charset="0"/>
              </a:rPr>
              <a:t>Meno sensibili al pH gastrico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419100" y="1052513"/>
            <a:ext cx="8337550" cy="923925"/>
          </a:xfrm>
          <a:prstGeom prst="rect">
            <a:avLst/>
          </a:prstGeom>
          <a:solidFill>
            <a:schemeClr val="tx1"/>
          </a:solidFill>
          <a:ln w="38100">
            <a:solidFill>
              <a:srgbClr val="9999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Grazie!</a:t>
            </a:r>
            <a:endParaRPr lang="it-IT" sz="24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8397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2995613"/>
            <a:ext cx="4278312" cy="973137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83972" name="AutoShape 8" descr="Risultati immagini per irm pianezza"/>
          <p:cNvSpPr>
            <a:spLocks noChangeAspect="1" noChangeArrowheads="1"/>
          </p:cNvSpPr>
          <p:nvPr/>
        </p:nvSpPr>
        <p:spPr bwMode="auto">
          <a:xfrm>
            <a:off x="0" y="-166688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83973" name="AutoShape 10" descr="Risultati immagini per irm pianezza"/>
          <p:cNvSpPr>
            <a:spLocks noChangeAspect="1" noChangeArrowheads="1"/>
          </p:cNvSpPr>
          <p:nvPr/>
        </p:nvSpPr>
        <p:spPr bwMode="auto">
          <a:xfrm>
            <a:off x="0" y="-166688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it-IT"/>
          </a:p>
        </p:txBody>
      </p:sp>
      <p:pic>
        <p:nvPicPr>
          <p:cNvPr id="83974" name="Immagine 8" descr="Loro IRM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73700" y="2695575"/>
            <a:ext cx="2914650" cy="1571625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83975" name="CasellaDiTesto 7"/>
          <p:cNvSpPr txBox="1">
            <a:spLocks noChangeArrowheads="1"/>
          </p:cNvSpPr>
          <p:nvPr/>
        </p:nvSpPr>
        <p:spPr bwMode="auto">
          <a:xfrm>
            <a:off x="2152650" y="5145088"/>
            <a:ext cx="487045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it-IT" sz="2800" b="1">
                <a:solidFill>
                  <a:srgbClr val="FFFF00"/>
                </a:solidFill>
                <a:latin typeface="Arial" charset="0"/>
              </a:rPr>
              <a:t>federicoarecco@gmail.com</a:t>
            </a:r>
          </a:p>
          <a:p>
            <a:pPr algn="ctr"/>
            <a:r>
              <a:rPr lang="it-IT" sz="2800" b="1">
                <a:solidFill>
                  <a:srgbClr val="FFFF00"/>
                </a:solidFill>
                <a:latin typeface="Arial" charset="0"/>
              </a:rPr>
              <a:t>011 8151.439/395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lusso">
  <a:themeElements>
    <a:clrScheme name="Flusso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Flusso">
      <a:majorFont>
        <a:latin typeface="Garamond"/>
        <a:ea typeface=""/>
        <a:cs typeface="Arial"/>
      </a:majorFont>
      <a:minorFont>
        <a:latin typeface="Garamond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Flusso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sso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sso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sso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sso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sso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sso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sso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lusso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Tema di Office">
  <a:themeElements>
    <a:clrScheme name="Tema di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i Office">
      <a:majorFont>
        <a:latin typeface="Gill Sans MT"/>
        <a:ea typeface="ＭＳ Ｐゴシック"/>
        <a:cs typeface="ＭＳ Ｐゴシック"/>
      </a:majorFont>
      <a:minorFont>
        <a:latin typeface="Gill Sans MT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-111" charset="0"/>
          <a:buNone/>
          <a:tabLst/>
          <a:defRPr kumimoji="0" lang="en-GB" sz="24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pitchFamily="-11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-111" charset="0"/>
          <a:buNone/>
          <a:tabLst/>
          <a:defRPr kumimoji="0" lang="en-GB" sz="24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pitchFamily="-111" charset="0"/>
          </a:defRPr>
        </a:defPPr>
      </a:lstStyle>
    </a:lnDef>
  </a:objectDefaults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4_Tema di Office">
  <a:themeElements>
    <a:clrScheme name="Tema di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i Office">
      <a:majorFont>
        <a:latin typeface="Gill Sans MT"/>
        <a:ea typeface="ＭＳ Ｐゴシック"/>
        <a:cs typeface="ＭＳ Ｐゴシック"/>
      </a:majorFont>
      <a:minorFont>
        <a:latin typeface="Gill Sans MT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-111" charset="0"/>
          <a:buNone/>
          <a:tabLst/>
          <a:defRPr kumimoji="0" lang="en-GB" sz="24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pitchFamily="-11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-111" charset="0"/>
          <a:buNone/>
          <a:tabLst/>
          <a:defRPr kumimoji="0" lang="en-GB" sz="24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Arial" pitchFamily="-111" charset="0"/>
          </a:defRPr>
        </a:defPPr>
      </a:lstStyle>
    </a:lnDef>
  </a:objectDefaults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Stream</Template>
  <TotalTime>2798</TotalTime>
  <Words>1313</Words>
  <Application>Microsoft Office PowerPoint</Application>
  <PresentationFormat>Presentazione su schermo (4:3)</PresentationFormat>
  <Paragraphs>256</Paragraphs>
  <Slides>55</Slides>
  <Notes>0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9</vt:i4>
      </vt:variant>
      <vt:variant>
        <vt:lpstr>Tema</vt:lpstr>
      </vt:variant>
      <vt:variant>
        <vt:i4>27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55</vt:i4>
      </vt:variant>
    </vt:vector>
  </HeadingPairs>
  <TitlesOfParts>
    <vt:vector size="92" baseType="lpstr">
      <vt:lpstr>Garamond</vt:lpstr>
      <vt:lpstr>Arial</vt:lpstr>
      <vt:lpstr>Wingdings</vt:lpstr>
      <vt:lpstr>Calibri</vt:lpstr>
      <vt:lpstr>Gill Sans MT</vt:lpstr>
      <vt:lpstr>MS PGothic</vt:lpstr>
      <vt:lpstr>Times New Roman</vt:lpstr>
      <vt:lpstr>Arial Unicode MS</vt:lpstr>
      <vt:lpstr>Verdana</vt:lpstr>
      <vt:lpstr>Flusso</vt:lpstr>
      <vt:lpstr>1_Tema di Office</vt:lpstr>
      <vt:lpstr>4_Tema di Office</vt:lpstr>
      <vt:lpstr>1_Flusso</vt:lpstr>
      <vt:lpstr>2_Flusso</vt:lpstr>
      <vt:lpstr>2_Tema di Office</vt:lpstr>
      <vt:lpstr>3_Tema di Office</vt:lpstr>
      <vt:lpstr>5_Tema di Office</vt:lpstr>
      <vt:lpstr>6_Tema di Office</vt:lpstr>
      <vt:lpstr>7_Tema di Office</vt:lpstr>
      <vt:lpstr>8_Tema di Office</vt:lpstr>
      <vt:lpstr>9_Tema di Office</vt:lpstr>
      <vt:lpstr>10_Tema di Office</vt:lpstr>
      <vt:lpstr>11_Tema di Office</vt:lpstr>
      <vt:lpstr>12_Tema di Office</vt:lpstr>
      <vt:lpstr>13_Tema di Office</vt:lpstr>
      <vt:lpstr>14_Tema di Office</vt:lpstr>
      <vt:lpstr>15_Tema di Office</vt:lpstr>
      <vt:lpstr>16_Tema di Office</vt:lpstr>
      <vt:lpstr>17_Tema di Office</vt:lpstr>
      <vt:lpstr>18_Tema di Office</vt:lpstr>
      <vt:lpstr>19_Tema di Office</vt:lpstr>
      <vt:lpstr>20_Tema di Office</vt:lpstr>
      <vt:lpstr>21_Tema di Office</vt:lpstr>
      <vt:lpstr>22_Tema di Office</vt:lpstr>
      <vt:lpstr>23_Tema di Office</vt:lpstr>
      <vt:lpstr>24_Tema di Office</vt:lpstr>
      <vt:lpstr>Adobe Photoshop Image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Tutti</dc:creator>
  <cp:lastModifiedBy>vuoto</cp:lastModifiedBy>
  <cp:revision>271</cp:revision>
  <dcterms:created xsi:type="dcterms:W3CDTF">2011-04-12T13:56:08Z</dcterms:created>
  <dcterms:modified xsi:type="dcterms:W3CDTF">2016-04-01T20:47:02Z</dcterms:modified>
</cp:coreProperties>
</file>